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9" r:id="rId2"/>
    <p:sldId id="256" r:id="rId3"/>
    <p:sldId id="257" r:id="rId4"/>
    <p:sldId id="261" r:id="rId5"/>
    <p:sldId id="263" r:id="rId6"/>
    <p:sldId id="264" r:id="rId7"/>
    <p:sldId id="267" r:id="rId8"/>
    <p:sldId id="276" r:id="rId9"/>
    <p:sldId id="265" r:id="rId10"/>
    <p:sldId id="295" r:id="rId11"/>
    <p:sldId id="277" r:id="rId12"/>
    <p:sldId id="293" r:id="rId13"/>
    <p:sldId id="268" r:id="rId14"/>
    <p:sldId id="278" r:id="rId15"/>
    <p:sldId id="269" r:id="rId16"/>
    <p:sldId id="283" r:id="rId17"/>
    <p:sldId id="279" r:id="rId18"/>
    <p:sldId id="292" r:id="rId19"/>
    <p:sldId id="288" r:id="rId20"/>
    <p:sldId id="294" r:id="rId21"/>
    <p:sldId id="284" r:id="rId22"/>
    <p:sldId id="285" r:id="rId23"/>
    <p:sldId id="270" r:id="rId24"/>
    <p:sldId id="280" r:id="rId25"/>
    <p:sldId id="286" r:id="rId26"/>
    <p:sldId id="287" r:id="rId27"/>
    <p:sldId id="273" r:id="rId28"/>
    <p:sldId id="271" r:id="rId29"/>
    <p:sldId id="281" r:id="rId30"/>
    <p:sldId id="272" r:id="rId31"/>
    <p:sldId id="290"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3" autoAdjust="0"/>
    <p:restoredTop sz="94660"/>
  </p:normalViewPr>
  <p:slideViewPr>
    <p:cSldViewPr>
      <p:cViewPr varScale="1">
        <p:scale>
          <a:sx n="86" d="100"/>
          <a:sy n="86" d="100"/>
        </p:scale>
        <p:origin x="10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FA91E7-2204-49C5-A735-0531BCD41E7A}" type="datetimeFigureOut">
              <a:rPr lang="fa-IR" smtClean="0"/>
              <a:pPr/>
              <a:t>05/12/1443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6A4860-5908-4C0B-966E-90A837C77A52}" type="slidenum">
              <a:rPr lang="fa-IR" smtClean="0"/>
              <a:pPr/>
              <a:t>‹#›</a:t>
            </a:fld>
            <a:endParaRPr lang="fa-IR"/>
          </a:p>
        </p:txBody>
      </p:sp>
    </p:spTree>
    <p:extLst>
      <p:ext uri="{BB962C8B-B14F-4D97-AF65-F5344CB8AC3E}">
        <p14:creationId xmlns:p14="http://schemas.microsoft.com/office/powerpoint/2010/main" val="8915170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531F16-266B-456E-9EC1-B768F5A21DE9}" type="datetime1">
              <a:rPr lang="en-US" smtClean="0"/>
              <a:pPr/>
              <a:t>7/4/2022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CF7BD4-AFE7-4ABC-ABFA-5C6F4FC2B977}" type="datetime1">
              <a:rPr lang="en-US" smtClean="0"/>
              <a:pPr/>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33FE4E-52ED-431E-B82F-342B6C9095BD}" type="datetime1">
              <a:rPr lang="en-US" smtClean="0"/>
              <a:pPr/>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1B30D-2E1D-4D2D-831F-B98F6A5B18DF}" type="datetime1">
              <a:rPr lang="en-US" smtClean="0"/>
              <a:pPr/>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824EDA-FFB5-4367-8F21-925FC9341B86}" type="datetime1">
              <a:rPr lang="en-US" smtClean="0"/>
              <a:pPr/>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6AFDCB-AF63-426D-962D-DD62C8194FBB}" type="datetime1">
              <a:rPr lang="en-US" smtClean="0"/>
              <a:pPr/>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96EE80-6EB8-4B7A-ADC3-9C13EEBAC9CB}" type="datetime1">
              <a:rPr lang="en-US" smtClean="0"/>
              <a:pPr/>
              <a:t>7/4/2022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58E731-9F62-4A37-8A3C-7F4FA85F630A}" type="datetime1">
              <a:rPr lang="en-US" smtClean="0"/>
              <a:pPr/>
              <a:t>7/4/2022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F00B0-BE88-4CF1-9CFE-B46FC7D0F97A}" type="datetime1">
              <a:rPr lang="en-US" smtClean="0"/>
              <a:pPr/>
              <a:t>7/4/2022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8B4D4A5-DAAF-492E-BAF3-C62945132DE4}" type="datetime1">
              <a:rPr lang="en-US" smtClean="0"/>
              <a:pPr/>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7F254F-68E5-4AB0-8ECD-2E9EB35930FB}" type="datetime1">
              <a:rPr lang="en-US" smtClean="0"/>
              <a:pPr/>
              <a:t>7/4/2022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9DE1F5-B374-4A80-8152-C24FAE826A60}" type="datetime1">
              <a:rPr lang="en-US" smtClean="0"/>
              <a:pPr/>
              <a:t>7/4/2022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بسم الله الرحمن الرحيم‬‎"/>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fa-IR" dirty="0" smtClean="0"/>
              <a:t>*دانشجویان متقاضی بدون آزمون استعداد درخشان، حداکثر باید تا تاریخ 31 مرداد آن سال فارغ التحصیل شوند.</a:t>
            </a:r>
          </a:p>
          <a:p>
            <a:pPr>
              <a:lnSpc>
                <a:spcPct val="150000"/>
              </a:lnSpc>
            </a:pPr>
            <a:r>
              <a:rPr lang="fa-IR" dirty="0" smtClean="0"/>
              <a:t>* دانشجویان بدون آزمون استعداد درخشان حداکثر باید تا تاریخ 31 شهریور همان سال فارغ التحصیل شوند.</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943934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pPr algn="just">
              <a:lnSpc>
                <a:spcPct val="150000"/>
              </a:lnSpc>
            </a:pPr>
            <a:r>
              <a:rPr lang="fa-IR" b="1" dirty="0" smtClean="0">
                <a:cs typeface="B Roya" pitchFamily="2" charset="-78"/>
              </a:rPr>
              <a:t>9-2-در صورتی که دانشجو از رشته پذیرفته شده </a:t>
            </a:r>
            <a:r>
              <a:rPr lang="fa-IR" b="1" dirty="0" smtClean="0">
                <a:solidFill>
                  <a:schemeClr val="accent2"/>
                </a:solidFill>
                <a:cs typeface="B Roya" pitchFamily="2" charset="-78"/>
              </a:rPr>
              <a:t>انصراف</a:t>
            </a:r>
            <a:r>
              <a:rPr lang="fa-IR" b="1" dirty="0" smtClean="0">
                <a:cs typeface="B Roya" pitchFamily="2" charset="-78"/>
              </a:rPr>
              <a:t> دهد، مشمول محرومیت یکساله منع شرکت در آزمون نخواهد شد ولی</a:t>
            </a:r>
          </a:p>
          <a:p>
            <a:pPr algn="just">
              <a:lnSpc>
                <a:spcPct val="150000"/>
              </a:lnSpc>
            </a:pPr>
            <a:r>
              <a:rPr lang="fa-IR" b="1" dirty="0" smtClean="0">
                <a:cs typeface="B Roya" pitchFamily="2" charset="-78"/>
              </a:rPr>
              <a:t> </a:t>
            </a:r>
            <a:r>
              <a:rPr lang="fa-IR" b="1" u="sng" dirty="0" smtClean="0">
                <a:cs typeface="B Roya" pitchFamily="2" charset="-78"/>
              </a:rPr>
              <a:t>نمی تواند </a:t>
            </a:r>
            <a:r>
              <a:rPr lang="fa-IR" b="1" dirty="0" smtClean="0">
                <a:cs typeface="B Roya" pitchFamily="2" charset="-78"/>
              </a:rPr>
              <a:t>مجددا از تسهیلات با آزمون یا بدون آزمون ویژه استعداد های درخشان استفاده نماید.</a:t>
            </a:r>
            <a:endParaRPr lang="en-US" b="1" dirty="0" smtClean="0">
              <a:cs typeface="B Roya" pitchFamily="2" charset="-78"/>
            </a:endParaRPr>
          </a:p>
          <a:p>
            <a:pPr algn="just">
              <a:lnSpc>
                <a:spcPct val="150000"/>
              </a:lnSpc>
            </a:pPr>
            <a:r>
              <a:rPr lang="fa-IR" b="1" dirty="0" smtClean="0">
                <a:cs typeface="B Roya" pitchFamily="2" charset="-78"/>
              </a:rPr>
              <a:t>10-</a:t>
            </a:r>
            <a:r>
              <a:rPr lang="fa-IR" b="1" u="sng" dirty="0" smtClean="0">
                <a:cs typeface="B Roya" pitchFamily="2" charset="-78"/>
              </a:rPr>
              <a:t>2-دانشجویان مشمول بدون آزمون، در مقطع کارشناسی فقط  یک مرتبه و آن هم صرفا برای سال و </a:t>
            </a:r>
            <a:r>
              <a:rPr lang="fa-IR" b="1" u="sng" dirty="0" smtClean="0">
                <a:solidFill>
                  <a:srgbClr val="00B050"/>
                </a:solidFill>
                <a:cs typeface="B Roya" pitchFamily="2" charset="-78"/>
              </a:rPr>
              <a:t>دوره تحصیلی بلافاصله بعدی خود </a:t>
            </a:r>
            <a:r>
              <a:rPr lang="fa-IR" b="1" dirty="0" smtClean="0">
                <a:cs typeface="B Roya" pitchFamily="2" charset="-78"/>
              </a:rPr>
              <a:t>می توانند از تسهیلات آموزشی موضوع این ماده (بدون آزمون)در مقطع بالاتر استفاده نمایند.</a:t>
            </a:r>
            <a:endParaRPr lang="en-US" b="1"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fa-IR" dirty="0" smtClean="0">
                <a:cs typeface="B Nazanin" panose="00000400000000000000" pitchFamily="2" charset="-78"/>
              </a:rPr>
              <a:t>حداکثر 10 درصد از پذیرش سهمیه آزاد در هر یک از رشته محل کارشناسی ارشد موجود در هر دانشگاه، به صورت مازاد به دانشجویان استعداد درخشان اختصاص می یابد.در صورتی که 10 درصد محاسبه شده در هر یک از رشته محل مورد پذیرش عدد صحیح نباشد گرد کرده و علمی آن محاسبه می شود.(یعنی هر 5 نفردانشجویان عادی روزانه، یک نفر استعداد درخشان پذیرفته می شود)</a:t>
            </a:r>
            <a:endParaRPr lang="fa-IR" dirty="0">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2980069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457200" y="457200"/>
            <a:ext cx="8229600" cy="6096000"/>
          </a:xfrm>
        </p:spPr>
        <p:txBody>
          <a:bodyPr>
            <a:normAutofit fontScale="55000" lnSpcReduction="20000"/>
          </a:bodyPr>
          <a:lstStyle/>
          <a:p>
            <a:pPr algn="just">
              <a:lnSpc>
                <a:spcPct val="170000"/>
              </a:lnSpc>
              <a:buNone/>
            </a:pPr>
            <a:r>
              <a:rPr lang="fa-IR" sz="4900" u="sng" dirty="0" smtClean="0">
                <a:solidFill>
                  <a:srgbClr val="FF0000"/>
                </a:solidFill>
                <a:cs typeface="2  Titr" pitchFamily="2" charset="-78"/>
              </a:rPr>
              <a:t>ماده3- </a:t>
            </a:r>
            <a:r>
              <a:rPr lang="fa-IR" sz="4900" u="sng" dirty="0" smtClean="0">
                <a:solidFill>
                  <a:schemeClr val="bg2">
                    <a:lumMod val="50000"/>
                  </a:schemeClr>
                </a:solidFill>
                <a:cs typeface="2  Titr" pitchFamily="2" charset="-78"/>
              </a:rPr>
              <a:t>پذیرش با آزمون</a:t>
            </a:r>
            <a:endParaRPr lang="en-US" sz="4900" u="sng" dirty="0" smtClean="0">
              <a:solidFill>
                <a:schemeClr val="bg2">
                  <a:lumMod val="50000"/>
                </a:schemeClr>
              </a:solidFill>
              <a:cs typeface="2  Titr" pitchFamily="2" charset="-78"/>
            </a:endParaRPr>
          </a:p>
          <a:p>
            <a:pPr>
              <a:lnSpc>
                <a:spcPct val="170000"/>
              </a:lnSpc>
            </a:pPr>
            <a:r>
              <a:rPr lang="fa-IR" sz="3600" b="1" dirty="0" smtClean="0">
                <a:cs typeface="B Roya" pitchFamily="2" charset="-78"/>
              </a:rPr>
              <a:t>دانشجویان واجد شرایط مذکور در بند1-3 می توانند با رعایت دیگر شرایط مقرر در این ماده و با شرکت در آزمون ورودی برای تحصیل در دوره بالاتر در دانشگاه ها پذیرفته شوند.</a:t>
            </a:r>
            <a:endParaRPr lang="en-US" sz="3600" b="1" dirty="0" smtClean="0">
              <a:cs typeface="B Roya" pitchFamily="2" charset="-78"/>
            </a:endParaRPr>
          </a:p>
          <a:p>
            <a:pPr>
              <a:lnSpc>
                <a:spcPct val="170000"/>
              </a:lnSpc>
            </a:pPr>
            <a:r>
              <a:rPr lang="fa-IR" sz="3600" b="1" dirty="0" smtClean="0">
                <a:cs typeface="B Roya" pitchFamily="2" charset="-78"/>
              </a:rPr>
              <a:t>1-3-دانشجویان واجد شرایط عبارتند از:</a:t>
            </a:r>
            <a:endParaRPr lang="en-US" sz="3600" b="1" dirty="0" smtClean="0">
              <a:cs typeface="B Roya" pitchFamily="2" charset="-78"/>
            </a:endParaRPr>
          </a:p>
          <a:p>
            <a:pPr>
              <a:lnSpc>
                <a:spcPct val="170000"/>
              </a:lnSpc>
            </a:pPr>
            <a:r>
              <a:rPr lang="fa-IR" sz="3600" b="1" u="sng" dirty="0" smtClean="0">
                <a:cs typeface="B Roya" pitchFamily="2" charset="-78"/>
              </a:rPr>
              <a:t>الف</a:t>
            </a:r>
            <a:r>
              <a:rPr lang="fa-IR" sz="3600" b="1" dirty="0" smtClean="0">
                <a:cs typeface="B Roya" pitchFamily="2" charset="-78"/>
              </a:rPr>
              <a:t>-برگزیدگان آزمون سراسری گروه آزمایشی علوم تجربی با </a:t>
            </a:r>
            <a:r>
              <a:rPr lang="fa-IR" sz="3600" b="1" dirty="0" smtClean="0">
                <a:solidFill>
                  <a:srgbClr val="FF0000"/>
                </a:solidFill>
                <a:cs typeface="B Roya" pitchFamily="2" charset="-78"/>
              </a:rPr>
              <a:t>کسب رتبه کشوری مساوی و کمتر از 500</a:t>
            </a:r>
            <a:r>
              <a:rPr lang="fa-IR" sz="3600" b="1" dirty="0" smtClean="0">
                <a:cs typeface="B Roya" pitchFamily="2" charset="-78"/>
              </a:rPr>
              <a:t>(با معرفی سازمان سنجش آموزش کشور)</a:t>
            </a:r>
            <a:endParaRPr lang="en-US" sz="3600" b="1" dirty="0" smtClean="0">
              <a:cs typeface="B Roya" pitchFamily="2" charset="-78"/>
            </a:endParaRPr>
          </a:p>
          <a:p>
            <a:pPr>
              <a:lnSpc>
                <a:spcPct val="170000"/>
              </a:lnSpc>
            </a:pPr>
            <a:r>
              <a:rPr lang="fa-IR" sz="3600" b="1" u="sng" dirty="0" smtClean="0">
                <a:cs typeface="B Roya" pitchFamily="2" charset="-78"/>
              </a:rPr>
              <a:t>ب</a:t>
            </a:r>
            <a:r>
              <a:rPr lang="fa-IR" sz="3600" b="1" dirty="0" smtClean="0">
                <a:cs typeface="B Roya" pitchFamily="2" charset="-78"/>
              </a:rPr>
              <a:t>-دارندگان </a:t>
            </a:r>
            <a:r>
              <a:rPr lang="fa-IR" sz="3600" b="1" dirty="0" smtClean="0">
                <a:solidFill>
                  <a:srgbClr val="FF0000"/>
                </a:solidFill>
                <a:cs typeface="B Roya" pitchFamily="2" charset="-78"/>
              </a:rPr>
              <a:t>مدال طلا، نقره و برنز کشوری از المپیاد های علمی دانش آموزی</a:t>
            </a:r>
            <a:r>
              <a:rPr lang="fa-IR" sz="3600" b="1" dirty="0" smtClean="0">
                <a:cs typeface="B Roya" pitchFamily="2" charset="-78"/>
              </a:rPr>
              <a:t>(با معرفی مرکز ملی استعداد های درخشان و دانش پژوهان جوان)</a:t>
            </a:r>
            <a:endParaRPr lang="en-US" sz="3600" b="1" dirty="0" smtClean="0">
              <a:cs typeface="B Roya" pitchFamily="2" charset="-78"/>
            </a:endParaRPr>
          </a:p>
          <a:p>
            <a:pPr>
              <a:lnSpc>
                <a:spcPct val="170000"/>
              </a:lnSpc>
            </a:pPr>
            <a:r>
              <a:rPr lang="fa-IR" sz="3600" b="1" u="sng" dirty="0" smtClean="0">
                <a:cs typeface="B Roya" pitchFamily="2" charset="-78"/>
              </a:rPr>
              <a:t>ج</a:t>
            </a:r>
            <a:r>
              <a:rPr lang="fa-IR" sz="3600" b="1" dirty="0" smtClean="0">
                <a:cs typeface="B Roya" pitchFamily="2" charset="-78"/>
              </a:rPr>
              <a:t>-</a:t>
            </a:r>
            <a:r>
              <a:rPr lang="fa-IR" sz="3600" b="1" dirty="0" smtClean="0">
                <a:solidFill>
                  <a:srgbClr val="FF0000"/>
                </a:solidFill>
                <a:cs typeface="B Roya" pitchFamily="2" charset="-78"/>
              </a:rPr>
              <a:t>رتبه های اول تا سوم انفرادی </a:t>
            </a:r>
            <a:r>
              <a:rPr lang="fa-IR" sz="3600" b="1" dirty="0" smtClean="0">
                <a:cs typeface="B Roya" pitchFamily="2" charset="-78"/>
              </a:rPr>
              <a:t>و </a:t>
            </a:r>
            <a:r>
              <a:rPr lang="fa-IR" sz="3600" b="1" dirty="0" smtClean="0">
                <a:solidFill>
                  <a:srgbClr val="FF0000"/>
                </a:solidFill>
                <a:cs typeface="B Roya" pitchFamily="2" charset="-78"/>
              </a:rPr>
              <a:t>رتبه اول گروهی کشوری المپیاد علمی دانشجویان علوم پزشکی کشور </a:t>
            </a:r>
            <a:r>
              <a:rPr lang="fa-IR" sz="3600" b="1" dirty="0" smtClean="0">
                <a:cs typeface="B Roya" pitchFamily="2" charset="-78"/>
              </a:rPr>
              <a:t>در هر یک از حیطه های المپیاد (به شرط آنکه هر یک از اعضای برگزیده رتبه اول گروهی،  در مرحله فردی </a:t>
            </a:r>
            <a:r>
              <a:rPr lang="fa-IR" sz="3600" b="1" dirty="0" smtClean="0">
                <a:solidFill>
                  <a:srgbClr val="FF0000"/>
                </a:solidFill>
                <a:cs typeface="B Roya" pitchFamily="2" charset="-78"/>
              </a:rPr>
              <a:t>80% </a:t>
            </a:r>
            <a:r>
              <a:rPr lang="fa-IR" sz="3600" b="1" dirty="0" smtClean="0">
                <a:cs typeface="B Roya" pitchFamily="2" charset="-78"/>
              </a:rPr>
              <a:t>نمره نفر سوم انفرادی همان حیطه را کسب نموده باشند)با معرفی دبیرخانه المپیاد علمی وزارت متبوع</a:t>
            </a: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10000"/>
          </a:bodyPr>
          <a:lstStyle/>
          <a:p>
            <a:pPr>
              <a:lnSpc>
                <a:spcPct val="170000"/>
              </a:lnSpc>
            </a:pPr>
            <a:endParaRPr lang="fa-IR" dirty="0" smtClean="0">
              <a:cs typeface="B Roya" pitchFamily="2" charset="-78"/>
            </a:endParaRPr>
          </a:p>
          <a:p>
            <a:pPr algn="just">
              <a:lnSpc>
                <a:spcPct val="170000"/>
              </a:lnSpc>
            </a:pPr>
            <a:r>
              <a:rPr lang="fa-IR" sz="2800" b="1" u="sng" dirty="0" smtClean="0">
                <a:cs typeface="B Roya" pitchFamily="2" charset="-78"/>
              </a:rPr>
              <a:t>د</a:t>
            </a:r>
            <a:r>
              <a:rPr lang="fa-IR" sz="2800" b="1" dirty="0" smtClean="0">
                <a:cs typeface="B Roya" pitchFamily="2" charset="-78"/>
              </a:rPr>
              <a:t>-</a:t>
            </a:r>
            <a:r>
              <a:rPr lang="fa-IR" sz="2800" dirty="0" smtClean="0">
                <a:cs typeface="B Roya" pitchFamily="2" charset="-78"/>
              </a:rPr>
              <a:t>برگزیدگان حائز </a:t>
            </a:r>
            <a:r>
              <a:rPr lang="fa-IR" sz="2800" b="1" dirty="0" smtClean="0">
                <a:solidFill>
                  <a:srgbClr val="FF0000"/>
                </a:solidFill>
                <a:cs typeface="B Roya" pitchFamily="2" charset="-78"/>
              </a:rPr>
              <a:t>رتبه های اول تا سوم کشوری جشنواره رازی </a:t>
            </a:r>
            <a:r>
              <a:rPr lang="fa-IR" sz="2800" dirty="0" smtClean="0">
                <a:cs typeface="B Roya" pitchFamily="2" charset="-78"/>
              </a:rPr>
              <a:t>و </a:t>
            </a:r>
            <a:r>
              <a:rPr lang="fa-IR" sz="2800" b="1" dirty="0" smtClean="0">
                <a:solidFill>
                  <a:srgbClr val="FF0000"/>
                </a:solidFill>
                <a:cs typeface="B Roya" pitchFamily="2" charset="-78"/>
              </a:rPr>
              <a:t>جشنواره های خوارزمی و جوان خوارزمی</a:t>
            </a:r>
            <a:r>
              <a:rPr lang="fa-IR" sz="2800" dirty="0" smtClean="0">
                <a:cs typeface="B Roya" pitchFamily="2" charset="-78"/>
              </a:rPr>
              <a:t>(در</a:t>
            </a:r>
            <a:r>
              <a:rPr lang="fa-IR" sz="2800" b="1" dirty="0" smtClean="0">
                <a:solidFill>
                  <a:srgbClr val="FF0000"/>
                </a:solidFill>
                <a:cs typeface="B Roya" pitchFamily="2" charset="-78"/>
              </a:rPr>
              <a:t> </a:t>
            </a:r>
            <a:r>
              <a:rPr lang="fa-IR" sz="2800" dirty="0" smtClean="0">
                <a:cs typeface="B Roya" pitchFamily="2" charset="-78"/>
              </a:rPr>
              <a:t>زمینه علوم پزشکی)با معرفی دبیرخانه های مربوطه</a:t>
            </a:r>
            <a:endParaRPr lang="fa-IR" dirty="0" smtClean="0">
              <a:cs typeface="B Roya" pitchFamily="2" charset="-78"/>
            </a:endParaRPr>
          </a:p>
          <a:p>
            <a:pPr algn="just">
              <a:lnSpc>
                <a:spcPct val="170000"/>
              </a:lnSpc>
            </a:pPr>
            <a:r>
              <a:rPr lang="fa-IR" sz="2800" b="1" u="sng" dirty="0" smtClean="0">
                <a:cs typeface="B Roya" pitchFamily="2" charset="-78"/>
              </a:rPr>
              <a:t>ه</a:t>
            </a:r>
            <a:r>
              <a:rPr lang="fa-IR" sz="2800" b="1" dirty="0" smtClean="0">
                <a:cs typeface="B Roya" pitchFamily="2" charset="-78"/>
              </a:rPr>
              <a:t>-</a:t>
            </a:r>
            <a:r>
              <a:rPr lang="fa-IR" sz="2800" b="1" dirty="0" smtClean="0">
                <a:solidFill>
                  <a:srgbClr val="FF0000"/>
                </a:solidFill>
                <a:cs typeface="B Roya" pitchFamily="2" charset="-78"/>
              </a:rPr>
              <a:t>مالکان ابداع یا اختراع ثبت شده </a:t>
            </a:r>
            <a:r>
              <a:rPr lang="fa-IR" sz="2800" dirty="0" smtClean="0">
                <a:cs typeface="B Roya" pitchFamily="2" charset="-78"/>
              </a:rPr>
              <a:t>در زمینه علوم پزشکی با تایید معاونت تحقیقات و فن آوری وزارت بر اساس ضوابط مربوطه</a:t>
            </a:r>
            <a:endParaRPr lang="en-US" sz="2800" dirty="0" smtClean="0">
              <a:cs typeface="B Roya" pitchFamily="2" charset="-78"/>
            </a:endParaRPr>
          </a:p>
          <a:p>
            <a:pPr algn="just">
              <a:lnSpc>
                <a:spcPct val="170000"/>
              </a:lnSpc>
            </a:pPr>
            <a:r>
              <a:rPr lang="fa-IR" sz="2800" b="1" u="sng" dirty="0" smtClean="0">
                <a:cs typeface="B Roya" pitchFamily="2" charset="-78"/>
              </a:rPr>
              <a:t>و</a:t>
            </a:r>
            <a:r>
              <a:rPr lang="fa-IR" sz="2800" b="1" dirty="0" smtClean="0">
                <a:cs typeface="B Roya" pitchFamily="2" charset="-78"/>
              </a:rPr>
              <a:t>-</a:t>
            </a:r>
            <a:r>
              <a:rPr lang="fa-IR" sz="2800" b="1" dirty="0" smtClean="0">
                <a:solidFill>
                  <a:srgbClr val="FF0000"/>
                </a:solidFill>
                <a:cs typeface="B Roya" pitchFamily="2" charset="-78"/>
              </a:rPr>
              <a:t>دانشجویان نمونه کشوری </a:t>
            </a:r>
            <a:r>
              <a:rPr lang="fa-IR" sz="2800" dirty="0" smtClean="0">
                <a:cs typeface="B Roya" pitchFamily="2" charset="-78"/>
              </a:rPr>
              <a:t>گروه پزشکی در هر مقطع با معرفی ستاد انتخاب دانشجوی نمونه کشوری</a:t>
            </a:r>
            <a:endParaRPr lang="en-US" sz="2800"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533400"/>
            <a:ext cx="8229600" cy="5473700"/>
          </a:xfrm>
        </p:spPr>
        <p:txBody>
          <a:bodyPr>
            <a:normAutofit lnSpcReduction="10000"/>
          </a:bodyPr>
          <a:lstStyle/>
          <a:p>
            <a:r>
              <a:rPr lang="fa-IR" sz="3100" u="sng" dirty="0" smtClean="0">
                <a:cs typeface="B Roya" pitchFamily="2" charset="-78"/>
              </a:rPr>
              <a:t>ز</a:t>
            </a:r>
            <a:r>
              <a:rPr lang="fa-IR" sz="3100" dirty="0" smtClean="0">
                <a:cs typeface="B Roya" pitchFamily="2" charset="-78"/>
              </a:rPr>
              <a:t>-</a:t>
            </a:r>
            <a:r>
              <a:rPr lang="fa-IR" sz="3100" b="1" dirty="0" smtClean="0">
                <a:solidFill>
                  <a:srgbClr val="FF0000"/>
                </a:solidFill>
                <a:cs typeface="B Roya" pitchFamily="2" charset="-78"/>
              </a:rPr>
              <a:t>2/5% </a:t>
            </a:r>
            <a:r>
              <a:rPr lang="fa-IR" sz="3100" dirty="0" smtClean="0">
                <a:cs typeface="B Roya" pitchFamily="2" charset="-78"/>
              </a:rPr>
              <a:t>پذیرفته شدگان برتر کشوری در هر یک از آزمون های متمرکز جامع علوم پایه پزشکی، دندانپزشکی،جامع داروسازی و جامع پیش کارورزی پزشکی</a:t>
            </a:r>
          </a:p>
          <a:p>
            <a:endParaRPr lang="en-US" sz="3100" dirty="0" smtClean="0">
              <a:cs typeface="B Roya" pitchFamily="2" charset="-78"/>
            </a:endParaRPr>
          </a:p>
          <a:p>
            <a:pPr>
              <a:lnSpc>
                <a:spcPct val="150000"/>
              </a:lnSpc>
            </a:pPr>
            <a:r>
              <a:rPr lang="fa-IR" sz="3100" u="sng" dirty="0" smtClean="0">
                <a:cs typeface="B Roya" pitchFamily="2" charset="-78"/>
              </a:rPr>
              <a:t>ح</a:t>
            </a:r>
            <a:r>
              <a:rPr lang="fa-IR" sz="3100" dirty="0" smtClean="0">
                <a:cs typeface="B Roya" pitchFamily="2" charset="-78"/>
              </a:rPr>
              <a:t>-</a:t>
            </a:r>
            <a:r>
              <a:rPr lang="fa-IR" sz="3100" b="1" dirty="0" smtClean="0">
                <a:solidFill>
                  <a:srgbClr val="FF0000"/>
                </a:solidFill>
                <a:cs typeface="B Roya" pitchFamily="2" charset="-78"/>
              </a:rPr>
              <a:t>رتبه های برتر </a:t>
            </a:r>
            <a:r>
              <a:rPr lang="fa-IR" sz="3100" dirty="0" smtClean="0">
                <a:cs typeface="B Roya" pitchFamily="2" charset="-78"/>
              </a:rPr>
              <a:t>پذیرفته شدگان در آزمون ورودی دوره های تحصیلات تکمیلی </a:t>
            </a:r>
            <a:r>
              <a:rPr lang="fa-IR" sz="3100" dirty="0" smtClean="0">
                <a:solidFill>
                  <a:srgbClr val="FF0000"/>
                </a:solidFill>
                <a:cs typeface="B Roya" pitchFamily="2" charset="-78"/>
              </a:rPr>
              <a:t>کارشناسی ارشد</a:t>
            </a:r>
            <a:r>
              <a:rPr lang="fa-IR" sz="3100" dirty="0" smtClean="0">
                <a:cs typeface="B Roya" pitchFamily="2" charset="-78"/>
              </a:rPr>
              <a:t>: تا 20 نفر پذیرفته شده در هر رشته </a:t>
            </a:r>
            <a:r>
              <a:rPr lang="fa-IR" sz="3100" u="sng" dirty="0" smtClean="0">
                <a:cs typeface="B Roya" pitchFamily="2" charset="-78"/>
              </a:rPr>
              <a:t>نفر اول </a:t>
            </a:r>
            <a:r>
              <a:rPr lang="fa-IR" sz="3100" dirty="0" smtClean="0">
                <a:cs typeface="B Roya" pitchFamily="2" charset="-78"/>
              </a:rPr>
              <a:t>کشوری، تا 50 نفر پذیرفته شده در هر رشته </a:t>
            </a:r>
            <a:r>
              <a:rPr lang="fa-IR" sz="3100" u="sng" dirty="0" smtClean="0">
                <a:cs typeface="B Roya" pitchFamily="2" charset="-78"/>
              </a:rPr>
              <a:t>نفراول و دوم کشوری </a:t>
            </a:r>
            <a:r>
              <a:rPr lang="fa-IR" sz="3100" dirty="0" smtClean="0">
                <a:cs typeface="B Roya" pitchFamily="2" charset="-78"/>
              </a:rPr>
              <a:t>و در صورتی که تعداد پذیرفته شدگان بیش از 50 نفر باشد در مجموع </a:t>
            </a:r>
            <a:r>
              <a:rPr lang="fa-IR" sz="3100" u="sng" dirty="0" smtClean="0">
                <a:cs typeface="B Roya" pitchFamily="2" charset="-78"/>
              </a:rPr>
              <a:t>نفر اول تا سوم </a:t>
            </a:r>
            <a:r>
              <a:rPr lang="fa-IR" sz="3100" dirty="0" smtClean="0">
                <a:cs typeface="B Roya" pitchFamily="2" charset="-78"/>
              </a:rPr>
              <a:t>کشوری.</a:t>
            </a:r>
            <a:endParaRPr lang="en-US" sz="3100" dirty="0" smtClean="0">
              <a:cs typeface="B Roya" pitchFamily="2" charset="-78"/>
            </a:endParaRPr>
          </a:p>
          <a:p>
            <a:endParaRPr lang="en-US" dirty="0" smtClean="0"/>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lnSpc>
                <a:spcPct val="150000"/>
              </a:lnSpc>
              <a:buClr>
                <a:srgbClr val="2DA2BF"/>
              </a:buClr>
            </a:pPr>
            <a:r>
              <a:rPr lang="fa-IR" sz="2200" b="1" dirty="0" smtClean="0">
                <a:solidFill>
                  <a:prstClr val="black"/>
                </a:solidFill>
                <a:cs typeface="B Nazanin" panose="00000400000000000000" pitchFamily="2" charset="-78"/>
              </a:rPr>
              <a:t>ک</a:t>
            </a:r>
            <a:r>
              <a:rPr lang="fa-IR" sz="2200" b="1" u="sng" dirty="0" smtClean="0">
                <a:solidFill>
                  <a:prstClr val="black"/>
                </a:solidFill>
                <a:cs typeface="B Nazanin" panose="00000400000000000000" pitchFamily="2" charset="-78"/>
              </a:rPr>
              <a:t>-دانشجویان </a:t>
            </a:r>
            <a:r>
              <a:rPr lang="fa-IR" sz="2200" b="1" u="sng" dirty="0">
                <a:solidFill>
                  <a:prstClr val="black"/>
                </a:solidFill>
                <a:cs typeface="B Nazanin" panose="00000400000000000000" pitchFamily="2" charset="-78"/>
              </a:rPr>
              <a:t>پژوهشگر برجسته </a:t>
            </a:r>
            <a:r>
              <a:rPr lang="fa-IR" sz="2200" dirty="0">
                <a:solidFill>
                  <a:prstClr val="black"/>
                </a:solidFill>
                <a:cs typeface="B Nazanin" panose="00000400000000000000" pitchFamily="2" charset="-78"/>
              </a:rPr>
              <a:t>بر اساس دستورالعمل اجرایی «نحوه امتیاز دهی به فعالیتهای تحقیقاتی دانشجویان پژوهشگر موضوع بند ک» که از سوی معاونت تحقیقات و فناوری وزارت متبوع تدوین و به دانشگاه ها ابلاغ شده است.</a:t>
            </a:r>
          </a:p>
          <a:p>
            <a:pPr lvl="0" algn="just">
              <a:lnSpc>
                <a:spcPct val="150000"/>
              </a:lnSpc>
              <a:buClr>
                <a:srgbClr val="2DA2BF"/>
              </a:buClr>
            </a:pPr>
            <a:r>
              <a:rPr lang="fa-IR" sz="2200" dirty="0">
                <a:solidFill>
                  <a:prstClr val="black"/>
                </a:solidFill>
                <a:cs typeface="B Nazanin" panose="00000400000000000000" pitchFamily="2" charset="-78"/>
              </a:rPr>
              <a:t>این دانشجویان توسط معاون پژوهشی دانشگاه ها جهت تایید نهایی به معاونت تحقیقات و فناوری وزارت معرفی می شوند</a:t>
            </a:r>
            <a:r>
              <a:rPr lang="fa-IR" sz="2200" dirty="0" smtClean="0">
                <a:solidFill>
                  <a:prstClr val="black"/>
                </a:solidFill>
                <a:cs typeface="B Nazanin" panose="00000400000000000000" pitchFamily="2" charset="-78"/>
              </a:rPr>
              <a:t>.</a:t>
            </a:r>
          </a:p>
          <a:p>
            <a:pPr lvl="0" algn="just">
              <a:lnSpc>
                <a:spcPct val="150000"/>
              </a:lnSpc>
              <a:buClr>
                <a:srgbClr val="2DA2BF"/>
              </a:buClr>
            </a:pPr>
            <a:endParaRPr lang="fa-IR" sz="2200" dirty="0">
              <a:solidFill>
                <a:prstClr val="black"/>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Title 3"/>
          <p:cNvSpPr>
            <a:spLocks noGrp="1"/>
          </p:cNvSpPr>
          <p:nvPr>
            <p:ph type="title"/>
          </p:nvPr>
        </p:nvSpPr>
        <p:spPr/>
        <p:txBody>
          <a:bodyPr/>
          <a:lstStyle/>
          <a:p>
            <a:endParaRPr lang="fa-IR" dirty="0"/>
          </a:p>
        </p:txBody>
      </p:sp>
    </p:spTree>
    <p:extLst>
      <p:ext uri="{BB962C8B-B14F-4D97-AF65-F5344CB8AC3E}">
        <p14:creationId xmlns:p14="http://schemas.microsoft.com/office/powerpoint/2010/main" val="3257297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algn="just"/>
            <a:r>
              <a:rPr lang="fa-IR" sz="2800" b="1" u="sng" dirty="0" smtClean="0">
                <a:cs typeface="B Nazanin" panose="00000400000000000000" pitchFamily="2" charset="-78"/>
              </a:rPr>
              <a:t>ط-10 % </a:t>
            </a:r>
            <a:r>
              <a:rPr lang="fa-IR" sz="2800" dirty="0" smtClean="0">
                <a:cs typeface="B Nazanin" panose="00000400000000000000" pitchFamily="2" charset="-78"/>
              </a:rPr>
              <a:t>برتر فارغ التحصیلان هر رشته با ورودی مشترک در مقاطع کارشناسی و بالاتر در هر دانشگاه(مشروط بر اینکه تعداد فارغ </a:t>
            </a:r>
            <a:r>
              <a:rPr lang="fa-IR" sz="2800" u="sng" dirty="0" smtClean="0">
                <a:cs typeface="B Nazanin" panose="00000400000000000000" pitchFamily="2" charset="-78"/>
              </a:rPr>
              <a:t>التحصیلان هر دوره حداقل 5 نفر باشند</a:t>
            </a:r>
            <a:r>
              <a:rPr lang="fa-IR" sz="2800" dirty="0" smtClean="0">
                <a:cs typeface="B Nazanin" panose="00000400000000000000" pitchFamily="2" charset="-78"/>
              </a:rPr>
              <a:t>) با کسب معدل </a:t>
            </a:r>
            <a:r>
              <a:rPr lang="fa-IR" sz="2800" u="sng" dirty="0" smtClean="0">
                <a:cs typeface="B Nazanin" panose="00000400000000000000" pitchFamily="2" charset="-78"/>
              </a:rPr>
              <a:t>کل </a:t>
            </a:r>
            <a:r>
              <a:rPr lang="fa-IR" sz="2800" u="sng" dirty="0" smtClean="0">
                <a:solidFill>
                  <a:schemeClr val="accent2"/>
                </a:solidFill>
                <a:cs typeface="B Nazanin" panose="00000400000000000000" pitchFamily="2" charset="-78"/>
              </a:rPr>
              <a:t>حداقل 17</a:t>
            </a:r>
          </a:p>
          <a:p>
            <a:pPr algn="just"/>
            <a:endParaRPr lang="fa-IR" sz="2800" u="sng" dirty="0" smtClean="0">
              <a:solidFill>
                <a:schemeClr val="accent2"/>
              </a:solidFill>
              <a:cs typeface="B Nazanin" panose="00000400000000000000" pitchFamily="2" charset="-78"/>
            </a:endParaRPr>
          </a:p>
          <a:p>
            <a:pPr algn="just"/>
            <a:r>
              <a:rPr lang="fa-IR" sz="2800" dirty="0" smtClean="0">
                <a:cs typeface="B Nazanin" panose="00000400000000000000" pitchFamily="2" charset="-78"/>
              </a:rPr>
              <a:t>-تبصره 1: مجموع ورودی های دانشگاه در یک سال تحصیلی، اعم از دانشجویان بهره مند از آموزش رایگان، شهریه پرداز، پردیس خودگردان و بین الملل و...)ملاک 10 درصد برتر فارغ التحصیلان قرار می گیرند.</a:t>
            </a:r>
          </a:p>
          <a:p>
            <a:pPr algn="just"/>
            <a:r>
              <a:rPr lang="fa-IR" sz="2800" dirty="0" smtClean="0">
                <a:cs typeface="B Nazanin" panose="00000400000000000000" pitchFamily="2" charset="-78"/>
              </a:rPr>
              <a:t>- در صورتی که دانشگاه، در یک رشته و در دو مقطع متفاوت دانشجو بپذیرد،(مثال رشته هوشبری، بهداشت محیط و...) برای با آزمون و بدون ازمون هر یک به صورت جداگانه معرفی می شوند.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70000" lnSpcReduction="20000"/>
          </a:bodyPr>
          <a:lstStyle/>
          <a:p>
            <a:pPr algn="ctr"/>
            <a:r>
              <a:rPr lang="fa-IR" b="1" u="sng" dirty="0" smtClean="0"/>
              <a:t>- تبصره:</a:t>
            </a:r>
          </a:p>
          <a:p>
            <a:r>
              <a:rPr lang="fa-IR" sz="2600" u="sng" dirty="0" smtClean="0"/>
              <a:t>رشته های همنامی که در دو دانشکده و ورودی متفاوت سال یعنی مهر و بهمن پذیرش دارند </a:t>
            </a:r>
          </a:p>
          <a:p>
            <a:r>
              <a:rPr lang="fa-IR" dirty="0" smtClean="0"/>
              <a:t>- به عنوان نمونه </a:t>
            </a:r>
            <a:r>
              <a:rPr lang="fa-IR" u="sng" dirty="0" smtClean="0"/>
              <a:t>رشته های : پ</a:t>
            </a:r>
            <a:r>
              <a:rPr lang="fa-IR" dirty="0" smtClean="0"/>
              <a:t>زشکی- پرستاری و...</a:t>
            </a:r>
          </a:p>
          <a:p>
            <a:r>
              <a:rPr lang="fa-IR" dirty="0" smtClean="0"/>
              <a:t>1- </a:t>
            </a:r>
            <a:r>
              <a:rPr lang="fa-IR" u="sng" dirty="0" smtClean="0"/>
              <a:t>ورودی مهرماه، </a:t>
            </a:r>
            <a:r>
              <a:rPr lang="fa-IR" dirty="0" smtClean="0"/>
              <a:t>که با هم ورودی خودشان مقایسه می شوند.</a:t>
            </a:r>
          </a:p>
          <a:p>
            <a:pPr>
              <a:lnSpc>
                <a:spcPct val="160000"/>
              </a:lnSpc>
            </a:pPr>
            <a:r>
              <a:rPr lang="fa-IR" dirty="0" smtClean="0"/>
              <a:t>2- </a:t>
            </a:r>
            <a:r>
              <a:rPr lang="fa-IR" u="sng" dirty="0" smtClean="0"/>
              <a:t>ورودی بهمن ماه</a:t>
            </a:r>
            <a:r>
              <a:rPr lang="fa-IR" dirty="0" smtClean="0"/>
              <a:t>، چون در نیمه اول سال(قبل اسفند)، فارغ التحصیل می شوند با اولین فارغ التحصیلان دوره بعدی خود (فارغ التحصیلان شهریور) مقایسه می شوند.</a:t>
            </a:r>
          </a:p>
          <a:p>
            <a:pPr>
              <a:lnSpc>
                <a:spcPct val="160000"/>
              </a:lnSpc>
            </a:pPr>
            <a:r>
              <a:rPr lang="fa-IR" dirty="0" smtClean="0"/>
              <a:t>کلا دانشجویانی که در این دو بازه قرار میگیرند و فارغ التحصیل شوند با هم مقایسه می شوند:</a:t>
            </a:r>
          </a:p>
          <a:p>
            <a:pPr>
              <a:lnSpc>
                <a:spcPct val="160000"/>
              </a:lnSpc>
            </a:pPr>
            <a:r>
              <a:rPr lang="fa-IR" dirty="0" smtClean="0"/>
              <a:t>به طول مثال، فارغ التحصیلان  بهمن ماه 1400 با فارغ التحصیلان قبل مهر 1401 با هم مقایسه می شوند.</a:t>
            </a:r>
          </a:p>
          <a:p>
            <a:pPr>
              <a:lnSpc>
                <a:spcPct val="160000"/>
              </a:lnSpc>
            </a:pPr>
            <a:r>
              <a:rPr lang="fa-IR" dirty="0" smtClean="0"/>
              <a:t>توجه: دانشجویان متقاضی استفاده از سهمیه استعداد درخشان  بدون آزمون برای ادامه تحصیل، باید تا 31 مرداد ماه هر سال فارغ التحصیل شوند نه 31 شهریور.</a:t>
            </a: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Title 3"/>
          <p:cNvSpPr>
            <a:spLocks noGrp="1"/>
          </p:cNvSpPr>
          <p:nvPr>
            <p:ph type="title"/>
          </p:nvPr>
        </p:nvSpPr>
        <p:spPr>
          <a:xfrm>
            <a:off x="457200" y="457200"/>
            <a:ext cx="8229600" cy="1219200"/>
          </a:xfrm>
        </p:spPr>
        <p:txBody>
          <a:bodyPr>
            <a:normAutofit fontScale="90000"/>
          </a:bodyPr>
          <a:lstStyle/>
          <a:p>
            <a:pPr algn="r"/>
            <a:r>
              <a:rPr lang="fa-IR" dirty="0" smtClean="0"/>
              <a:t>نحو</a:t>
            </a:r>
            <a:r>
              <a:rPr lang="fa-IR" dirty="0" smtClean="0">
                <a:solidFill>
                  <a:srgbClr val="FF0000"/>
                </a:solidFill>
              </a:rPr>
              <a:t>ه محاسبه </a:t>
            </a:r>
            <a:r>
              <a:rPr lang="fa-IR" u="sng" dirty="0" smtClean="0">
                <a:solidFill>
                  <a:srgbClr val="FF0000"/>
                </a:solidFill>
              </a:rPr>
              <a:t>بند ط </a:t>
            </a:r>
            <a:r>
              <a:rPr lang="fa-IR" u="sng" dirty="0" smtClean="0"/>
              <a:t/>
            </a:r>
            <a:br>
              <a:rPr lang="fa-IR" u="sng" dirty="0" smtClean="0"/>
            </a:br>
            <a:r>
              <a:rPr lang="fa-IR" dirty="0" smtClean="0"/>
              <a:t/>
            </a:r>
            <a:br>
              <a:rPr lang="fa-IR" dirty="0" smtClean="0"/>
            </a:br>
            <a:endParaRPr lang="fa-IR" dirty="0"/>
          </a:p>
        </p:txBody>
      </p:sp>
    </p:spTree>
    <p:extLst>
      <p:ext uri="{BB962C8B-B14F-4D97-AF65-F5344CB8AC3E}">
        <p14:creationId xmlns:p14="http://schemas.microsoft.com/office/powerpoint/2010/main" val="4243456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02491"/>
          </a:xfrm>
        </p:spPr>
        <p:txBody>
          <a:bodyPr>
            <a:normAutofit/>
          </a:bodyPr>
          <a:lstStyle/>
          <a:p>
            <a:pPr>
              <a:lnSpc>
                <a:spcPct val="150000"/>
              </a:lnSpc>
            </a:pPr>
            <a:r>
              <a:rPr lang="fa-IR" u="sng" dirty="0">
                <a:cs typeface="B Nazanin" panose="00000400000000000000" pitchFamily="2" charset="-78"/>
              </a:rPr>
              <a:t>تبصره 2: نحوه محاسبه معدل کل برای اعلام 10 درصد برتر:</a:t>
            </a:r>
          </a:p>
          <a:p>
            <a:pPr>
              <a:lnSpc>
                <a:spcPct val="150000"/>
              </a:lnSpc>
            </a:pPr>
            <a:r>
              <a:rPr lang="fa-IR" dirty="0">
                <a:cs typeface="B Nazanin" panose="00000400000000000000" pitchFamily="2" charset="-78"/>
              </a:rPr>
              <a:t> مقطع کارشناسی بدون احتساب ترم آخر(تا پایان ترم 7)</a:t>
            </a:r>
          </a:p>
          <a:p>
            <a:pPr>
              <a:lnSpc>
                <a:spcPct val="150000"/>
              </a:lnSpc>
            </a:pPr>
            <a:r>
              <a:rPr lang="fa-IR" dirty="0">
                <a:cs typeface="B Nazanin" panose="00000400000000000000" pitchFamily="2" charset="-78"/>
              </a:rPr>
              <a:t>-کارشناسی ارشد بدون </a:t>
            </a:r>
            <a:r>
              <a:rPr lang="fa-IR" dirty="0" smtClean="0">
                <a:cs typeface="B Nazanin" panose="00000400000000000000" pitchFamily="2" charset="-78"/>
              </a:rPr>
              <a:t>احتساب </a:t>
            </a:r>
            <a:r>
              <a:rPr lang="fa-IR" dirty="0">
                <a:cs typeface="B Nazanin" panose="00000400000000000000" pitchFamily="2" charset="-78"/>
              </a:rPr>
              <a:t>پایان </a:t>
            </a:r>
            <a:r>
              <a:rPr lang="fa-IR" dirty="0" smtClean="0">
                <a:cs typeface="B Nazanin" panose="00000400000000000000" pitchFamily="2" charset="-78"/>
              </a:rPr>
              <a:t>نامه</a:t>
            </a:r>
          </a:p>
          <a:p>
            <a:pPr>
              <a:lnSpc>
                <a:spcPct val="150000"/>
              </a:lnSpc>
            </a:pPr>
            <a:r>
              <a:rPr lang="fa-IR" dirty="0" smtClean="0">
                <a:cs typeface="B Nazanin" panose="00000400000000000000" pitchFamily="2" charset="-78"/>
              </a:rPr>
              <a:t> </a:t>
            </a:r>
            <a:r>
              <a:rPr lang="fa-IR" dirty="0">
                <a:cs typeface="B Nazanin" panose="00000400000000000000" pitchFamily="2" charset="-78"/>
              </a:rPr>
              <a:t>دکتری عمومی پزشکی تا پایان دوره </a:t>
            </a:r>
            <a:r>
              <a:rPr lang="fa-IR" sz="2400" dirty="0" smtClean="0">
                <a:cs typeface="B Nazanin" panose="00000400000000000000" pitchFamily="2" charset="-78"/>
              </a:rPr>
              <a:t>کارآموزی(قبل </a:t>
            </a:r>
            <a:r>
              <a:rPr lang="fa-IR" sz="2400" dirty="0">
                <a:cs typeface="B Nazanin" panose="00000400000000000000" pitchFamily="2" charset="-78"/>
              </a:rPr>
              <a:t>از آزمون پیش کارورزی) </a:t>
            </a:r>
            <a:endParaRPr lang="fa-IR" sz="2400" dirty="0" smtClean="0">
              <a:cs typeface="B Nazanin" panose="00000400000000000000" pitchFamily="2" charset="-78"/>
            </a:endParaRPr>
          </a:p>
          <a:p>
            <a:pPr>
              <a:lnSpc>
                <a:spcPct val="150000"/>
              </a:lnSpc>
            </a:pPr>
            <a:r>
              <a:rPr lang="fa-IR" dirty="0" smtClean="0">
                <a:cs typeface="B Nazanin" panose="00000400000000000000" pitchFamily="2" charset="-78"/>
              </a:rPr>
              <a:t>دکتری </a:t>
            </a:r>
            <a:r>
              <a:rPr lang="fa-IR" dirty="0">
                <a:cs typeface="B Nazanin" panose="00000400000000000000" pitchFamily="2" charset="-78"/>
              </a:rPr>
              <a:t>عمومی دندانپزشکی تا پایان نیمسال </a:t>
            </a:r>
            <a:r>
              <a:rPr lang="fa-IR" dirty="0" smtClean="0">
                <a:cs typeface="B Nazanin" panose="00000400000000000000" pitchFamily="2" charset="-78"/>
              </a:rPr>
              <a:t>10</a:t>
            </a:r>
          </a:p>
          <a:p>
            <a:pPr>
              <a:lnSpc>
                <a:spcPct val="150000"/>
              </a:lnSpc>
            </a:pPr>
            <a:r>
              <a:rPr lang="fa-IR" dirty="0" smtClean="0">
                <a:cs typeface="B Nazanin" panose="00000400000000000000" pitchFamily="2" charset="-78"/>
              </a:rPr>
              <a:t>برای </a:t>
            </a:r>
            <a:r>
              <a:rPr lang="fa-IR" dirty="0">
                <a:cs typeface="B Nazanin" panose="00000400000000000000" pitchFamily="2" charset="-78"/>
              </a:rPr>
              <a:t>دکتری عمومی داروسازی تا پایان 180 واحد </a:t>
            </a:r>
            <a:endParaRPr lang="fa-IR" dirty="0" smtClean="0">
              <a:cs typeface="B Nazanin" panose="00000400000000000000"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311131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200400"/>
          </a:xfrm>
        </p:spPr>
        <p:txBody>
          <a:bodyPr>
            <a:normAutofit fontScale="90000"/>
          </a:bodyPr>
          <a:lstStyle/>
          <a:p>
            <a:pPr algn="ctr">
              <a:lnSpc>
                <a:spcPct val="150000"/>
              </a:lnSpc>
            </a:pPr>
            <a:r>
              <a:rPr lang="fa-IR" dirty="0" smtClean="0">
                <a:solidFill>
                  <a:schemeClr val="tx1"/>
                </a:solidFill>
                <a:effectLst>
                  <a:outerShdw blurRad="38100" dist="38100" dir="2700000" algn="tl">
                    <a:srgbClr val="000000">
                      <a:alpha val="43137"/>
                    </a:srgbClr>
                  </a:outerShdw>
                </a:effectLst>
                <a:cs typeface="B Titr" panose="00000700000000000000" pitchFamily="2" charset="-78"/>
              </a:rPr>
              <a:t>آیین نامه تسهیل، ادامه تحصیل دانشجویان ممتاز و استعداد درخشان به مقاطع بالاتر</a:t>
            </a:r>
            <a:endParaRPr lang="fa-IR" dirty="0">
              <a:solidFill>
                <a:schemeClr val="tx1"/>
              </a:solidFill>
              <a:effectLst>
                <a:outerShdw blurRad="38100" dist="38100" dir="2700000" algn="tl">
                  <a:srgbClr val="000000">
                    <a:alpha val="43137"/>
                  </a:srgbClr>
                </a:outerShdw>
              </a:effectLst>
              <a:cs typeface="B Titr" panose="00000700000000000000"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a:lnSpc>
                <a:spcPct val="150000"/>
              </a:lnSpc>
            </a:pPr>
            <a:r>
              <a:rPr lang="fa-IR" dirty="0" smtClean="0">
                <a:cs typeface="B Nazanin" panose="00000400000000000000" pitchFamily="2" charset="-78"/>
              </a:rPr>
              <a:t>به استناد نامه شماره 500/3730/د مورخ سوم آبان ماه 1400 مدیرمحترم امور نخبگان و دانشجویان استعداد درخشان وزارت، </a:t>
            </a:r>
            <a:r>
              <a:rPr lang="fa-IR" u="sng" dirty="0" smtClean="0">
                <a:solidFill>
                  <a:srgbClr val="002060"/>
                </a:solidFill>
                <a:cs typeface="B Nazanin" panose="00000400000000000000" pitchFamily="2" charset="-78"/>
              </a:rPr>
              <a:t>دارندگان مدال نقره المپیاد علمی دانشجویان علوم پزشکی، </a:t>
            </a:r>
            <a:r>
              <a:rPr lang="fa-IR" dirty="0" smtClean="0">
                <a:solidFill>
                  <a:srgbClr val="002060"/>
                </a:solidFill>
                <a:cs typeface="B Nazanin" panose="00000400000000000000" pitchFamily="2" charset="-78"/>
              </a:rPr>
              <a:t>یک بار میتوانند در آزمون پذیرش دستیاری قبل از فارغ التحصیلی( در حین دوران دانشجویی) و با دارا بودن معدل کل حداقل 16، در آزمون شرکت بکنند.</a:t>
            </a:r>
          </a:p>
          <a:p>
            <a:pPr>
              <a:lnSpc>
                <a:spcPct val="150000"/>
              </a:lnSpc>
            </a:pPr>
            <a:r>
              <a:rPr lang="fa-IR" dirty="0" smtClean="0">
                <a:solidFill>
                  <a:srgbClr val="FF0000"/>
                </a:solidFill>
                <a:cs typeface="B Nazanin" panose="00000400000000000000" pitchFamily="2" charset="-78"/>
              </a:rPr>
              <a:t>توجه:برای سایر بند های آئین نامه استعداد درخشان، اگر حداکثر تا سه ماه بعد از فارغ التحصیلی طرح خود را شروع نموده اند می تواند در آزمون دستیاری شرکت کند و اگر قبول شده اند میتوانند ادامه تحصیل دهند و ادامه طرح را به بعد موکول کنند. </a:t>
            </a:r>
            <a:endParaRPr lang="fa-IR" dirty="0">
              <a:solidFill>
                <a:srgbClr val="FF0000"/>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Title 3"/>
          <p:cNvSpPr>
            <a:spLocks noGrp="1"/>
          </p:cNvSpPr>
          <p:nvPr>
            <p:ph type="title"/>
          </p:nvPr>
        </p:nvSpPr>
        <p:spPr/>
        <p:txBody>
          <a:bodyPr/>
          <a:lstStyle/>
          <a:p>
            <a:endParaRPr lang="fa-IR" dirty="0"/>
          </a:p>
        </p:txBody>
      </p:sp>
    </p:spTree>
    <p:extLst>
      <p:ext uri="{BB962C8B-B14F-4D97-AF65-F5344CB8AC3E}">
        <p14:creationId xmlns:p14="http://schemas.microsoft.com/office/powerpoint/2010/main" val="711280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lnSpc>
                <a:spcPct val="150000"/>
              </a:lnSpc>
            </a:pPr>
            <a:r>
              <a:rPr lang="fa-IR" dirty="0" smtClean="0">
                <a:cs typeface="B Nazanin" panose="00000400000000000000" pitchFamily="2" charset="-78"/>
              </a:rPr>
              <a:t>برای مقطع </a:t>
            </a:r>
            <a:r>
              <a:rPr lang="fa-IR" u="sng" dirty="0" smtClean="0">
                <a:cs typeface="B Nazanin" panose="00000400000000000000" pitchFamily="2" charset="-78"/>
              </a:rPr>
              <a:t>کارشناسی ناپیوسته4 </a:t>
            </a:r>
            <a:r>
              <a:rPr lang="fa-IR" dirty="0" smtClean="0">
                <a:cs typeface="B Nazanin" panose="00000400000000000000" pitchFamily="2" charset="-78"/>
              </a:rPr>
              <a:t>نیمسال</a:t>
            </a:r>
          </a:p>
          <a:p>
            <a:pPr>
              <a:lnSpc>
                <a:spcPct val="150000"/>
              </a:lnSpc>
            </a:pPr>
            <a:r>
              <a:rPr lang="fa-IR" u="sng" dirty="0" smtClean="0">
                <a:cs typeface="B Nazanin" panose="00000400000000000000" pitchFamily="2" charset="-78"/>
              </a:rPr>
              <a:t>کارشناسی پیوسته 8 </a:t>
            </a:r>
            <a:r>
              <a:rPr lang="fa-IR" dirty="0" smtClean="0">
                <a:cs typeface="B Nazanin" panose="00000400000000000000" pitchFamily="2" charset="-78"/>
              </a:rPr>
              <a:t>نیمسال</a:t>
            </a:r>
          </a:p>
          <a:p>
            <a:pPr>
              <a:lnSpc>
                <a:spcPct val="150000"/>
              </a:lnSpc>
            </a:pPr>
            <a:r>
              <a:rPr lang="fa-IR" u="sng" dirty="0" smtClean="0">
                <a:cs typeface="B Nazanin" panose="00000400000000000000" pitchFamily="2" charset="-78"/>
              </a:rPr>
              <a:t>کارشناسی ارشد ناپیوسته 5</a:t>
            </a:r>
            <a:r>
              <a:rPr lang="fa-IR" dirty="0" smtClean="0">
                <a:cs typeface="B Nazanin" panose="00000400000000000000" pitchFamily="2" charset="-78"/>
              </a:rPr>
              <a:t> نیمسال</a:t>
            </a:r>
          </a:p>
          <a:p>
            <a:pPr>
              <a:lnSpc>
                <a:spcPct val="150000"/>
              </a:lnSpc>
            </a:pPr>
            <a:r>
              <a:rPr lang="fa-IR" dirty="0" smtClean="0">
                <a:cs typeface="B Nazanin" panose="00000400000000000000" pitchFamily="2" charset="-78"/>
              </a:rPr>
              <a:t> </a:t>
            </a:r>
            <a:r>
              <a:rPr lang="fa-IR" u="sng" dirty="0" smtClean="0">
                <a:cs typeface="B Nazanin" panose="00000400000000000000" pitchFamily="2" charset="-78"/>
              </a:rPr>
              <a:t>دکتری عمومی 14</a:t>
            </a:r>
            <a:r>
              <a:rPr lang="fa-IR" dirty="0" smtClean="0">
                <a:cs typeface="B Nazanin" panose="00000400000000000000" pitchFamily="2" charset="-78"/>
              </a:rPr>
              <a:t> نیمسال</a:t>
            </a:r>
          </a:p>
          <a:p>
            <a:pPr>
              <a:lnSpc>
                <a:spcPct val="150000"/>
              </a:lnSpc>
            </a:pPr>
            <a:r>
              <a:rPr lang="fa-IR" u="sng" dirty="0" smtClean="0">
                <a:cs typeface="B Nazanin" panose="00000400000000000000" pitchFamily="2" charset="-78"/>
              </a:rPr>
              <a:t>دکتری عمومی دندانپزشکی 12</a:t>
            </a:r>
            <a:r>
              <a:rPr lang="fa-IR" dirty="0" smtClean="0">
                <a:cs typeface="B Nazanin" panose="00000400000000000000" pitchFamily="2" charset="-78"/>
              </a:rPr>
              <a:t> نیمسال </a:t>
            </a:r>
          </a:p>
          <a:p>
            <a:pPr>
              <a:lnSpc>
                <a:spcPct val="150000"/>
              </a:lnSpc>
            </a:pPr>
            <a:r>
              <a:rPr lang="fa-IR" u="sng" dirty="0" smtClean="0">
                <a:cs typeface="B Nazanin" panose="00000400000000000000" pitchFamily="2" charset="-78"/>
              </a:rPr>
              <a:t>دکتری عمومی داروسازی 11 </a:t>
            </a:r>
            <a:r>
              <a:rPr lang="fa-IR" dirty="0" smtClean="0">
                <a:cs typeface="B Nazanin" panose="00000400000000000000" pitchFamily="2" charset="-78"/>
              </a:rPr>
              <a:t>نیمسال</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Title 3"/>
          <p:cNvSpPr>
            <a:spLocks noGrp="1"/>
          </p:cNvSpPr>
          <p:nvPr>
            <p:ph type="title"/>
          </p:nvPr>
        </p:nvSpPr>
        <p:spPr/>
        <p:txBody>
          <a:bodyPr/>
          <a:lstStyle/>
          <a:p>
            <a:pPr algn="ctr"/>
            <a:r>
              <a:rPr lang="fa-IR" dirty="0" smtClean="0"/>
              <a:t>مدت مجاز تحصیل:</a:t>
            </a:r>
            <a:endParaRPr lang="fa-IR" dirty="0"/>
          </a:p>
        </p:txBody>
      </p:sp>
    </p:spTree>
    <p:extLst>
      <p:ext uri="{BB962C8B-B14F-4D97-AF65-F5344CB8AC3E}">
        <p14:creationId xmlns:p14="http://schemas.microsoft.com/office/powerpoint/2010/main" val="3030384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pPr>
            <a:r>
              <a:rPr lang="fa-IR" dirty="0" smtClean="0">
                <a:cs typeface="B Nazanin" panose="00000400000000000000" pitchFamily="2" charset="-78"/>
              </a:rPr>
              <a:t>*در </a:t>
            </a:r>
            <a:r>
              <a:rPr lang="fa-IR" dirty="0">
                <a:cs typeface="B Nazanin" panose="00000400000000000000" pitchFamily="2" charset="-78"/>
              </a:rPr>
              <a:t>دانشگاه هایی که بر اساس </a:t>
            </a:r>
            <a:r>
              <a:rPr lang="fa-IR" dirty="0" smtClean="0">
                <a:cs typeface="B Nazanin" panose="00000400000000000000" pitchFamily="2" charset="-78"/>
              </a:rPr>
              <a:t>کوریکولوم </a:t>
            </a:r>
            <a:r>
              <a:rPr lang="fa-IR" dirty="0">
                <a:cs typeface="B Nazanin" panose="00000400000000000000" pitchFamily="2" charset="-78"/>
              </a:rPr>
              <a:t>آموزشی مربوطه، طول </a:t>
            </a:r>
            <a:r>
              <a:rPr lang="fa-IR" dirty="0" smtClean="0">
                <a:cs typeface="B Nazanin" panose="00000400000000000000" pitchFamily="2" charset="-78"/>
              </a:rPr>
              <a:t>مدت معمول </a:t>
            </a:r>
            <a:r>
              <a:rPr lang="fa-IR" dirty="0">
                <a:cs typeface="B Nazanin" panose="00000400000000000000" pitchFamily="2" charset="-78"/>
              </a:rPr>
              <a:t>تحصیل متفاوت می </a:t>
            </a:r>
            <a:r>
              <a:rPr lang="fa-IR" dirty="0" smtClean="0">
                <a:cs typeface="B Nazanin" panose="00000400000000000000" pitchFamily="2" charset="-78"/>
              </a:rPr>
              <a:t>باشد، </a:t>
            </a:r>
            <a:r>
              <a:rPr lang="fa-IR" dirty="0">
                <a:cs typeface="B Nazanin" panose="00000400000000000000" pitchFamily="2" charset="-78"/>
              </a:rPr>
              <a:t>ملاک </a:t>
            </a:r>
            <a:r>
              <a:rPr lang="fa-IR" dirty="0" smtClean="0">
                <a:cs typeface="B Nazanin" panose="00000400000000000000" pitchFamily="2" charset="-78"/>
              </a:rPr>
              <a:t>کوریکولوم </a:t>
            </a:r>
            <a:r>
              <a:rPr lang="fa-IR" dirty="0">
                <a:cs typeface="B Nazanin" panose="00000400000000000000" pitchFamily="2" charset="-78"/>
              </a:rPr>
              <a:t>مصوب آن دانشگاه خواهد بود.</a:t>
            </a:r>
          </a:p>
          <a:p>
            <a:pPr>
              <a:lnSpc>
                <a:spcPct val="150000"/>
              </a:lnSpc>
            </a:pPr>
            <a:r>
              <a:rPr lang="fa-IR" dirty="0" smtClean="0">
                <a:cs typeface="B Nazanin" panose="00000400000000000000" pitchFamily="2" charset="-78"/>
              </a:rPr>
              <a:t>** </a:t>
            </a:r>
            <a:r>
              <a:rPr lang="fa-IR" dirty="0">
                <a:cs typeface="B Nazanin" panose="00000400000000000000" pitchFamily="2" charset="-78"/>
              </a:rPr>
              <a:t>در مواردی که زمان فارغ التحصیلی </a:t>
            </a:r>
            <a:r>
              <a:rPr lang="fa-IR" dirty="0" smtClean="0">
                <a:cs typeface="B Nazanin" panose="00000400000000000000" pitchFamily="2" charset="-78"/>
              </a:rPr>
              <a:t>متقاضی </a:t>
            </a:r>
            <a:r>
              <a:rPr lang="fa-IR" dirty="0">
                <a:cs typeface="B Nazanin" panose="00000400000000000000" pitchFamily="2" charset="-78"/>
              </a:rPr>
              <a:t>به دلایل موجه که مورد تائید معاون آموزشی دانشگاه باشد(از قبیل بیماری و ..)حداکثر تا یک نیسمال تحصیلی به مدت معمول تحصیل وی اضافه می گردد </a:t>
            </a:r>
            <a:endParaRPr lang="fa-IR" dirty="0" smtClean="0">
              <a:cs typeface="B Nazanin" panose="00000400000000000000" pitchFamily="2" charset="-78"/>
            </a:endParaRPr>
          </a:p>
          <a:p>
            <a:pPr>
              <a:lnSpc>
                <a:spcPct val="150000"/>
              </a:lnSpc>
            </a:pPr>
            <a:r>
              <a:rPr lang="fa-IR" dirty="0" smtClean="0">
                <a:cs typeface="B Nazanin" panose="00000400000000000000" pitchFamily="2" charset="-78"/>
              </a:rPr>
              <a:t>***که </a:t>
            </a:r>
            <a:r>
              <a:rPr lang="fa-IR" dirty="0">
                <a:cs typeface="B Nazanin" panose="00000400000000000000" pitchFamily="2" charset="-78"/>
              </a:rPr>
              <a:t>در این صورت نیمسال فراغت از تحصیل ملاک عمل بوده و رتبه وی با گروهی که همزمان فارغ التحصیل شده اند محاسبه و مقایسه می شود</a:t>
            </a:r>
            <a:r>
              <a:rPr lang="fa-IR" dirty="0" smtClean="0">
                <a:cs typeface="B Nazanin" panose="00000400000000000000" pitchFamily="2" charset="-78"/>
              </a:rPr>
              <a:t>. </a:t>
            </a:r>
          </a:p>
          <a:p>
            <a:pPr>
              <a:lnSpc>
                <a:spcPct val="150000"/>
              </a:lnSpc>
            </a:pPr>
            <a:r>
              <a:rPr lang="fa-IR" dirty="0" smtClean="0">
                <a:cs typeface="B Nazanin" panose="00000400000000000000" pitchFamily="2" charset="-78"/>
              </a:rPr>
              <a:t>در </a:t>
            </a:r>
            <a:r>
              <a:rPr lang="fa-IR" dirty="0">
                <a:cs typeface="B Nazanin" panose="00000400000000000000" pitchFamily="2" charset="-78"/>
              </a:rPr>
              <a:t>مورد مرخصی زایمان ، دو نیمسال می باشد.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2385535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pPr algn="just">
              <a:lnSpc>
                <a:spcPct val="150000"/>
              </a:lnSpc>
            </a:pPr>
            <a:r>
              <a:rPr lang="fa-IR" sz="2800" b="1" u="sng" dirty="0" smtClean="0">
                <a:cs typeface="B Roya" pitchFamily="2" charset="-78"/>
              </a:rPr>
              <a:t>-دانشجویان واجد شرایط هر یک از موارد مذکور در بندهای مذکور (الف- ب- ج- د- ه- و- ز- ح- ک)در مقطع کارشناسی باید در پایان دوره </a:t>
            </a:r>
            <a:r>
              <a:rPr lang="fa-IR" sz="2800" b="1" u="sng" dirty="0" smtClean="0">
                <a:solidFill>
                  <a:schemeClr val="accent2"/>
                </a:solidFill>
                <a:cs typeface="B Roya" pitchFamily="2" charset="-78"/>
              </a:rPr>
              <a:t>معدل کل حداقل 17</a:t>
            </a:r>
            <a:r>
              <a:rPr lang="fa-IR" sz="2800" b="1" u="sng" dirty="0" smtClean="0">
                <a:cs typeface="B Roya" pitchFamily="2" charset="-78"/>
              </a:rPr>
              <a:t> و در مقطع کارشناسی ارشد و دکتری، </a:t>
            </a:r>
            <a:r>
              <a:rPr lang="fa-IR" sz="2800" b="1" u="sng" dirty="0" smtClean="0">
                <a:solidFill>
                  <a:schemeClr val="accent2"/>
                </a:solidFill>
                <a:cs typeface="B Roya" pitchFamily="2" charset="-78"/>
              </a:rPr>
              <a:t>معدل کل حداقل 16</a:t>
            </a:r>
            <a:r>
              <a:rPr lang="fa-IR" sz="2800" b="1" u="sng" dirty="0" smtClean="0">
                <a:cs typeface="B Roya" pitchFamily="2" charset="-78"/>
              </a:rPr>
              <a:t> را کسب نمایند</a:t>
            </a:r>
            <a:r>
              <a:rPr lang="fa-IR" sz="2800" b="1" dirty="0" smtClean="0">
                <a:cs typeface="B Roya" pitchFamily="2" charset="-78"/>
              </a:rPr>
              <a:t>؛</a:t>
            </a:r>
          </a:p>
          <a:p>
            <a:pPr algn="just">
              <a:lnSpc>
                <a:spcPct val="150000"/>
              </a:lnSpc>
            </a:pPr>
            <a:r>
              <a:rPr lang="fa-IR" sz="2800" b="1" dirty="0" smtClean="0">
                <a:cs typeface="B Roya" pitchFamily="2" charset="-78"/>
              </a:rPr>
              <a:t>به استثنای </a:t>
            </a:r>
            <a:r>
              <a:rPr lang="fa-IR" sz="2800" b="1" u="sng" dirty="0" smtClean="0">
                <a:cs typeface="B Roya" pitchFamily="2" charset="-78"/>
              </a:rPr>
              <a:t>مشمولین بند ط </a:t>
            </a:r>
            <a:r>
              <a:rPr lang="fa-IR" sz="2800" b="1" dirty="0" smtClean="0">
                <a:cs typeface="B Roya" pitchFamily="2" charset="-78"/>
              </a:rPr>
              <a:t>که کسب معدل کل حداقل 17 در همه مقاطع تحصیلی الزامی می باشد.</a:t>
            </a:r>
            <a:endParaRPr lang="en-US" sz="2800" b="1"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838200"/>
            <a:ext cx="8229600" cy="5169091"/>
          </a:xfrm>
        </p:spPr>
        <p:txBody>
          <a:bodyPr>
            <a:normAutofit fontScale="92500" lnSpcReduction="20000"/>
          </a:bodyPr>
          <a:lstStyle/>
          <a:p>
            <a:pPr algn="just">
              <a:lnSpc>
                <a:spcPct val="150000"/>
              </a:lnSpc>
            </a:pPr>
            <a:r>
              <a:rPr lang="fa-IR" sz="2800" b="1" dirty="0" smtClean="0">
                <a:cs typeface="B Nazanin" panose="00000400000000000000" pitchFamily="2" charset="-78"/>
              </a:rPr>
              <a:t>حد نصاب معدل:</a:t>
            </a:r>
          </a:p>
          <a:p>
            <a:pPr algn="just">
              <a:lnSpc>
                <a:spcPct val="150000"/>
              </a:lnSpc>
            </a:pPr>
            <a:r>
              <a:rPr lang="fa-IR" sz="2800" b="1" dirty="0" smtClean="0">
                <a:cs typeface="B Nazanin" panose="00000400000000000000" pitchFamily="2" charset="-78"/>
              </a:rPr>
              <a:t>-</a:t>
            </a:r>
            <a:r>
              <a:rPr lang="fa-IR" sz="2800" dirty="0" smtClean="0">
                <a:cs typeface="B Nazanin" panose="00000400000000000000" pitchFamily="2" charset="-78"/>
              </a:rPr>
              <a:t> دانشجویان واجد شرایط هر یک از موارد مذکور در بند 1-3 که در مقطع کارشناسی ناپیوسته بیش از </a:t>
            </a:r>
            <a:r>
              <a:rPr lang="fa-IR" sz="2800" u="sng" dirty="0" smtClean="0">
                <a:cs typeface="B Nazanin" panose="00000400000000000000" pitchFamily="2" charset="-78"/>
              </a:rPr>
              <a:t>یک ترم معدل کمتر از 16</a:t>
            </a:r>
            <a:r>
              <a:rPr lang="fa-IR" sz="2800" dirty="0" smtClean="0">
                <a:cs typeface="B Nazanin" panose="00000400000000000000" pitchFamily="2" charset="-78"/>
              </a:rPr>
              <a:t> ، در مقطع کارشناسی پیوسته </a:t>
            </a:r>
            <a:r>
              <a:rPr lang="fa-IR" sz="2800" u="sng" dirty="0" smtClean="0">
                <a:cs typeface="B Nazanin" panose="00000400000000000000" pitchFamily="2" charset="-78"/>
              </a:rPr>
              <a:t>بیش از دو ترم متوالی یا متناوب معدل کمتر از1</a:t>
            </a:r>
            <a:r>
              <a:rPr lang="fa-IR" sz="2800" dirty="0" smtClean="0">
                <a:cs typeface="B Nazanin" panose="00000400000000000000" pitchFamily="2" charset="-78"/>
              </a:rPr>
              <a:t>6، در مقطع کارشناسی ارشد بیش از </a:t>
            </a:r>
            <a:r>
              <a:rPr lang="fa-IR" sz="2800" u="sng" dirty="0" smtClean="0">
                <a:cs typeface="B Nazanin" panose="00000400000000000000" pitchFamily="2" charset="-78"/>
              </a:rPr>
              <a:t>یک ترم معدل کمتر از 15</a:t>
            </a:r>
            <a:r>
              <a:rPr lang="fa-IR" sz="2800" dirty="0" smtClean="0">
                <a:cs typeface="B Nazanin" panose="00000400000000000000" pitchFamily="2" charset="-78"/>
              </a:rPr>
              <a:t> و در مقطع دکتری عمومی </a:t>
            </a:r>
            <a:r>
              <a:rPr lang="fa-IR" sz="2800" u="sng" dirty="0" smtClean="0">
                <a:cs typeface="B Nazanin" panose="00000400000000000000" pitchFamily="2" charset="-78"/>
              </a:rPr>
              <a:t>بیش از سه ترم معدل کمتر از 15 </a:t>
            </a:r>
            <a:r>
              <a:rPr lang="fa-IR" sz="2800" dirty="0" smtClean="0">
                <a:cs typeface="B Nazanin" panose="00000400000000000000" pitchFamily="2" charset="-78"/>
              </a:rPr>
              <a:t>کسب </a:t>
            </a:r>
            <a:r>
              <a:rPr lang="fa-IR" sz="2800" dirty="0" smtClean="0">
                <a:cs typeface="B Nazanin" panose="00000400000000000000" pitchFamily="2" charset="-78"/>
              </a:rPr>
              <a:t>نمایند، </a:t>
            </a:r>
            <a:r>
              <a:rPr lang="fa-IR" sz="2800" dirty="0" smtClean="0">
                <a:cs typeface="B Nazanin" panose="00000400000000000000" pitchFamily="2" charset="-78"/>
              </a:rPr>
              <a:t>مشمول آیین نامه و تسهیلات مربوطه نخواهند شد.</a:t>
            </a:r>
            <a:endParaRPr lang="en-US" sz="2800" dirty="0" smtClean="0">
              <a:cs typeface="B Nazanin" panose="00000400000000000000" pitchFamily="2" charset="-78"/>
            </a:endParaRPr>
          </a:p>
          <a:p>
            <a:pPr algn="just">
              <a:lnSpc>
                <a:spcPct val="150000"/>
              </a:lnSpc>
            </a:pPr>
            <a:r>
              <a:rPr lang="fa-IR" sz="2800" b="1" dirty="0" smtClean="0">
                <a:cs typeface="B Nazanin" panose="00000400000000000000" pitchFamily="2" charset="-78"/>
              </a:rPr>
              <a:t>-</a:t>
            </a:r>
            <a:r>
              <a:rPr lang="fa-IR" sz="2800" dirty="0" smtClean="0">
                <a:cs typeface="B Nazanin" panose="00000400000000000000" pitchFamily="2" charset="-78"/>
              </a:rPr>
              <a:t>شرط معدل مذکور باید در کل دوران تحصیل خواه قبل یا بعد از شمول آیین نامه حفظ شده باشد.</a:t>
            </a:r>
            <a:endParaRPr lang="en-US" sz="2800" dirty="0" smtClean="0">
              <a:cs typeface="B Nazanin" panose="00000400000000000000"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fa-IR" dirty="0" smtClean="0">
                <a:cs typeface="B Nazanin" panose="00000400000000000000" pitchFamily="2" charset="-78"/>
              </a:rPr>
              <a:t>چنانچه دانشجوی استعداد درخشان، از زمره مشمولین آئین نامه خارج شود، لازمه ورود مجدد وی به گروه مشمولین این آئین نامه، </a:t>
            </a:r>
            <a:r>
              <a:rPr lang="fa-IR" u="sng" dirty="0" smtClean="0">
                <a:cs typeface="B Nazanin" panose="00000400000000000000" pitchFamily="2" charset="-78"/>
              </a:rPr>
              <a:t>کسب افتخار جدید بعدی </a:t>
            </a:r>
            <a:r>
              <a:rPr lang="fa-IR" dirty="0" smtClean="0">
                <a:cs typeface="B Nazanin" panose="00000400000000000000" pitchFamily="2" charset="-78"/>
              </a:rPr>
              <a:t>مطابق با بندهای آئین نامه است که مجددا او به عنوان استعداد درخشان شناخته شود.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4" name="Title 3"/>
          <p:cNvSpPr>
            <a:spLocks noGrp="1"/>
          </p:cNvSpPr>
          <p:nvPr>
            <p:ph type="title"/>
          </p:nvPr>
        </p:nvSpPr>
        <p:spPr/>
        <p:txBody>
          <a:bodyPr/>
          <a:lstStyle/>
          <a:p>
            <a:pPr algn="r"/>
            <a:r>
              <a:rPr lang="fa-IR" dirty="0" smtClean="0"/>
              <a:t>تبصره:</a:t>
            </a:r>
            <a:endParaRPr lang="fa-IR" dirty="0"/>
          </a:p>
        </p:txBody>
      </p:sp>
    </p:spTree>
    <p:extLst>
      <p:ext uri="{BB962C8B-B14F-4D97-AF65-F5344CB8AC3E}">
        <p14:creationId xmlns:p14="http://schemas.microsoft.com/office/powerpoint/2010/main" val="619273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pPr>
            <a:r>
              <a:rPr lang="fa-IR" dirty="0" smtClean="0">
                <a:cs typeface="B Nazanin" panose="00000400000000000000" pitchFamily="2" charset="-78"/>
              </a:rPr>
              <a:t>در مورد دانشجویان تغیر رشته، انتقال دائم و یا تطبیق واحد داده شده، در صورتی که </a:t>
            </a:r>
            <a:r>
              <a:rPr lang="fa-IR" u="sng" dirty="0" smtClean="0">
                <a:cs typeface="B Nazanin" panose="00000400000000000000" pitchFamily="2" charset="-78"/>
              </a:rPr>
              <a:t>حداقل 80 درصد </a:t>
            </a:r>
            <a:r>
              <a:rPr lang="fa-IR" dirty="0" smtClean="0">
                <a:cs typeface="B Nazanin" panose="00000400000000000000" pitchFamily="2" charset="-78"/>
              </a:rPr>
              <a:t>واحدهای درسی خود را با یک ورودی گذرانده باشد با همان ورودی مقایسه می شوند و در غیر اینصورت نمی توانند از این تسهیلات استفاده بکنند.</a:t>
            </a:r>
          </a:p>
          <a:p>
            <a:pPr>
              <a:lnSpc>
                <a:spcPct val="150000"/>
              </a:lnSpc>
            </a:pPr>
            <a:r>
              <a:rPr lang="fa-IR" dirty="0" smtClean="0">
                <a:cs typeface="B Nazanin" panose="00000400000000000000" pitchFamily="2" charset="-78"/>
              </a:rPr>
              <a:t>-دانشجویان مهمان نمی توانند از تسهیلات این آئین نامه در دانشگاه مقصد استفاده نمایند ولی در صورتی که حداقل 80 درصد واحد های خود را با دانشجویان هم رشته هم ورودی خود در دانشگاه مبدا گذرانده باشند می توانند از این تسهیلات بهره مند شوند.</a:t>
            </a:r>
            <a:endParaRPr lang="fa-IR" dirty="0">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Title 3"/>
          <p:cNvSpPr>
            <a:spLocks noGrp="1"/>
          </p:cNvSpPr>
          <p:nvPr>
            <p:ph type="title"/>
          </p:nvPr>
        </p:nvSpPr>
        <p:spPr/>
        <p:txBody>
          <a:bodyPr/>
          <a:lstStyle/>
          <a:p>
            <a:pPr algn="ctr"/>
            <a:r>
              <a:rPr lang="fa-IR" dirty="0" smtClean="0"/>
              <a:t>دانشجویان مهمان و انتقالی</a:t>
            </a:r>
            <a:endParaRPr lang="fa-IR" dirty="0"/>
          </a:p>
        </p:txBody>
      </p:sp>
    </p:spTree>
    <p:extLst>
      <p:ext uri="{BB962C8B-B14F-4D97-AF65-F5344CB8AC3E}">
        <p14:creationId xmlns:p14="http://schemas.microsoft.com/office/powerpoint/2010/main" val="3791067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lgn="just">
              <a:lnSpc>
                <a:spcPct val="150000"/>
              </a:lnSpc>
            </a:pPr>
            <a:r>
              <a:rPr lang="fa-IR" sz="2400" b="1" dirty="0" smtClean="0">
                <a:solidFill>
                  <a:schemeClr val="accent2"/>
                </a:solidFill>
                <a:cs typeface="B Roya" pitchFamily="2" charset="-78"/>
              </a:rPr>
              <a:t>تبصره: </a:t>
            </a:r>
            <a:r>
              <a:rPr lang="fa-IR" sz="2400" dirty="0" smtClean="0">
                <a:cs typeface="B Roya" pitchFamily="2" charset="-78"/>
              </a:rPr>
              <a:t>رتبه اول مقطع کارشناسی برای ورود به مقطع کارشناسی ارشد، مجازند از هر دو </a:t>
            </a:r>
            <a:r>
              <a:rPr lang="fa-IR" sz="2400" b="1" dirty="0" smtClean="0">
                <a:solidFill>
                  <a:schemeClr val="bg2">
                    <a:lumMod val="50000"/>
                  </a:schemeClr>
                </a:solidFill>
                <a:cs typeface="B Roya" pitchFamily="2" charset="-78"/>
              </a:rPr>
              <a:t>نوع تسهیلات(با آزمون و بدون آزمون) در سال اول برای پذیرش استفاده نمایند </a:t>
            </a:r>
            <a:r>
              <a:rPr lang="fa-IR" sz="2400" b="1" dirty="0" smtClean="0">
                <a:cs typeface="B Roya" pitchFamily="2" charset="-78"/>
              </a:rPr>
              <a:t>و از طرفی </a:t>
            </a:r>
            <a:r>
              <a:rPr lang="fa-IR" sz="2400" dirty="0" smtClean="0">
                <a:cs typeface="B Roya" pitchFamily="2" charset="-78"/>
              </a:rPr>
              <a:t>می توانند به صورت آزاد هم در آزمون شرکت نمایند.</a:t>
            </a:r>
          </a:p>
          <a:p>
            <a:pPr algn="just">
              <a:lnSpc>
                <a:spcPct val="150000"/>
              </a:lnSpc>
            </a:pPr>
            <a:r>
              <a:rPr lang="fa-IR" sz="2400" dirty="0" smtClean="0">
                <a:cs typeface="B Roya" pitchFamily="2" charset="-78"/>
              </a:rPr>
              <a:t>- در صورت قبولی در هر دو روش انتخاب نوع سهمیه فوق بر عهده دانشجو خواهد بود.</a:t>
            </a:r>
          </a:p>
          <a:p>
            <a:pPr algn="just">
              <a:lnSpc>
                <a:spcPct val="150000"/>
              </a:lnSpc>
            </a:pPr>
            <a:r>
              <a:rPr lang="fa-IR" sz="2400" dirty="0" smtClean="0">
                <a:cs typeface="B Roya" pitchFamily="2" charset="-78"/>
              </a:rPr>
              <a:t>- برای رشته های خاص در مقطع ارشد(مثل پرستاری نوزادان و ...) که نیاز به دو سال سابقه کار بالینی دارند ، دو سال این دانشجویان جهت بهره مندی از سهمیه استعداد درخشان، بعد از اتمام طرح، محاسبه می شود.</a:t>
            </a:r>
            <a:endParaRPr lang="en-US" sz="2400" dirty="0" smtClean="0">
              <a:cs typeface="B Roya" pitchFamily="2" charset="-78"/>
            </a:endParaRPr>
          </a:p>
          <a:p>
            <a:pPr algn="just"/>
            <a:r>
              <a:rPr lang="fa-IR" sz="2400" dirty="0" smtClean="0">
                <a:cs typeface="B Roya" pitchFamily="2" charset="-78"/>
              </a:rPr>
              <a:t> </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lgn="just">
              <a:lnSpc>
                <a:spcPct val="150000"/>
              </a:lnSpc>
            </a:pPr>
            <a:r>
              <a:rPr lang="fa-IR" sz="2400" b="1" dirty="0" smtClean="0">
                <a:cs typeface="B Roya" pitchFamily="2" charset="-78"/>
              </a:rPr>
              <a:t>6-3-دانشجویان حائز شرایط مقرر در این ماده می توانند به شرط شرکت در آزمون و کسب </a:t>
            </a:r>
            <a:r>
              <a:rPr lang="fa-IR" sz="2400" b="1" dirty="0" smtClean="0">
                <a:solidFill>
                  <a:srgbClr val="FF0000"/>
                </a:solidFill>
                <a:cs typeface="B Roya" pitchFamily="2" charset="-78"/>
              </a:rPr>
              <a:t>90% </a:t>
            </a:r>
            <a:r>
              <a:rPr lang="fa-IR" sz="2400" b="1" dirty="0" smtClean="0">
                <a:cs typeface="B Roya" pitchFamily="2" charset="-78"/>
              </a:rPr>
              <a:t>نمره حد نصاب در رشته/محل مود تقاضا، و ظرفیت پذیرش 10 درصد مازاد استعداد درخشان، در آزمون پذیرفته شود.</a:t>
            </a:r>
          </a:p>
          <a:p>
            <a:pPr algn="just">
              <a:lnSpc>
                <a:spcPct val="150000"/>
              </a:lnSpc>
            </a:pPr>
            <a:r>
              <a:rPr lang="fa-IR" sz="2400" b="1" dirty="0" smtClean="0">
                <a:cs typeface="B Roya" pitchFamily="2" charset="-78"/>
              </a:rPr>
              <a:t>- کسب 90 درصد حد نصاب هر رشته، کف نمره بوده و پذیرش دانشجوی استعداد درخشان بر مبنای اولویت نمره، اولویت محل  و همچنین ظرفیت پذیرش تعیین شده خواهد بود.</a:t>
            </a:r>
            <a:endParaRPr lang="en-US" sz="2400" b="1" dirty="0" smtClean="0">
              <a:cs typeface="B Roya" pitchFamily="2" charset="-78"/>
            </a:endParaRPr>
          </a:p>
          <a:p>
            <a:pPr algn="just">
              <a:lnSpc>
                <a:spcPct val="150000"/>
              </a:lnSpc>
            </a:pPr>
            <a:r>
              <a:rPr lang="fa-IR" sz="2400" b="1" dirty="0" smtClean="0">
                <a:cs typeface="B Roya" pitchFamily="2" charset="-78"/>
              </a:rPr>
              <a:t>الف-این ظرفیت، مازاد بر ظرفیت رسمی پذیرش دانشجو در هر رشته /محل (مندرج در دفترچه پذیرش دانشجو) است.</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19800"/>
          </a:xfrm>
        </p:spPr>
        <p:txBody>
          <a:bodyPr>
            <a:normAutofit/>
          </a:bodyPr>
          <a:lstStyle/>
          <a:p>
            <a:pPr algn="just">
              <a:lnSpc>
                <a:spcPct val="150000"/>
              </a:lnSpc>
            </a:pPr>
            <a:r>
              <a:rPr lang="fa-IR" sz="3000" b="1" dirty="0" smtClean="0">
                <a:cs typeface="B Roya" pitchFamily="2" charset="-78"/>
              </a:rPr>
              <a:t>ه</a:t>
            </a:r>
            <a:r>
              <a:rPr lang="fa-IR" sz="2800" b="1" dirty="0" smtClean="0">
                <a:cs typeface="B Roya" pitchFamily="2" charset="-78"/>
              </a:rPr>
              <a:t>- </a:t>
            </a:r>
            <a:r>
              <a:rPr lang="fa-IR" sz="2800" b="1" u="sng" dirty="0" smtClean="0">
                <a:cs typeface="B Roya" pitchFamily="2" charset="-78"/>
              </a:rPr>
              <a:t>برای استفاده از سهمیه مازاد در پذیرش دستیار پزشکی و دندانپزشکی و داروسازی،</a:t>
            </a:r>
            <a:r>
              <a:rPr lang="fa-IR" sz="2800" b="1" dirty="0" smtClean="0">
                <a:cs typeface="B Roya" pitchFamily="2" charset="-78"/>
              </a:rPr>
              <a:t>کسب حداقل </a:t>
            </a:r>
            <a:r>
              <a:rPr lang="fa-IR" sz="2800" b="1" dirty="0" smtClean="0">
                <a:solidFill>
                  <a:schemeClr val="accent2"/>
                </a:solidFill>
                <a:cs typeface="B Roya" pitchFamily="2" charset="-78"/>
              </a:rPr>
              <a:t>40 امتیاز </a:t>
            </a:r>
            <a:r>
              <a:rPr lang="fa-IR" sz="2800" b="1" dirty="0" smtClean="0">
                <a:cs typeface="B Roya" pitchFamily="2" charset="-78"/>
              </a:rPr>
              <a:t>از حیطه های آموزشی، پژوهشی، فرهنگی و فوق برنامه و فردی و اجتماعی بر اساس جدول امتیاز بندی ارسال شده توسط وزارت الزامی است.</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05800" cy="5943600"/>
          </a:xfrm>
        </p:spPr>
        <p:txBody>
          <a:bodyPr/>
          <a:lstStyle/>
          <a:p>
            <a:pPr algn="just">
              <a:buNone/>
            </a:pPr>
            <a:r>
              <a:rPr lang="fa-IR" dirty="0" smtClean="0">
                <a:solidFill>
                  <a:srgbClr val="FF0000"/>
                </a:solidFill>
                <a:cs typeface="2  Titr" pitchFamily="2" charset="-78"/>
              </a:rPr>
              <a:t>ماده 1-</a:t>
            </a:r>
            <a:r>
              <a:rPr lang="fa-IR" dirty="0" smtClean="0">
                <a:solidFill>
                  <a:schemeClr val="bg2">
                    <a:lumMod val="50000"/>
                  </a:schemeClr>
                </a:solidFill>
                <a:cs typeface="2  Titr" pitchFamily="2" charset="-78"/>
              </a:rPr>
              <a:t>تعاریف:</a:t>
            </a:r>
          </a:p>
          <a:p>
            <a:pPr algn="just">
              <a:buNone/>
            </a:pPr>
            <a:r>
              <a:rPr lang="fa-IR" b="1" dirty="0" smtClean="0">
                <a:cs typeface="B Roya" pitchFamily="2" charset="-78"/>
              </a:rPr>
              <a:t>در این آیین نامه واژه های زیر در معانی مربوطه به کار می رود.</a:t>
            </a:r>
          </a:p>
          <a:p>
            <a:pPr algn="just">
              <a:buNone/>
            </a:pPr>
            <a:r>
              <a:rPr lang="fa-IR" b="1" dirty="0" smtClean="0">
                <a:solidFill>
                  <a:schemeClr val="accent2">
                    <a:lumMod val="75000"/>
                  </a:schemeClr>
                </a:solidFill>
                <a:cs typeface="B Roya" pitchFamily="2" charset="-78"/>
              </a:rPr>
              <a:t>وزارت</a:t>
            </a:r>
            <a:r>
              <a:rPr lang="fa-IR" b="1" dirty="0" smtClean="0">
                <a:cs typeface="B Roya" pitchFamily="2" charset="-78"/>
              </a:rPr>
              <a:t>: وزارت بهداشت، درمان و آموزش پزشکی </a:t>
            </a:r>
          </a:p>
          <a:p>
            <a:pPr algn="just">
              <a:buNone/>
            </a:pPr>
            <a:r>
              <a:rPr lang="fa-IR" b="1" dirty="0" smtClean="0">
                <a:solidFill>
                  <a:schemeClr val="accent2">
                    <a:lumMod val="75000"/>
                  </a:schemeClr>
                </a:solidFill>
                <a:cs typeface="B Roya" pitchFamily="2" charset="-78"/>
              </a:rPr>
              <a:t>دانشگاه: </a:t>
            </a:r>
            <a:r>
              <a:rPr lang="fa-IR" b="1" dirty="0" smtClean="0">
                <a:cs typeface="B Roya" pitchFamily="2" charset="-78"/>
              </a:rPr>
              <a:t>هر یک از دانشگاه های علوم پزشکی و موسسات وابسته به وزارت بهداشت، درمان و آموزش پزشکی کشور و دانشکده های علوم پزشکی وابسته به دستگاه های اجرایی(شاهد،بقیه ا...، ارتش و علوم بهزیستی </a:t>
            </a:r>
          </a:p>
          <a:p>
            <a:pPr algn="just">
              <a:buNone/>
            </a:pPr>
            <a:r>
              <a:rPr lang="fa-IR" b="1" dirty="0" smtClean="0">
                <a:cs typeface="B Roya" pitchFamily="2" charset="-78"/>
              </a:rPr>
              <a:t> </a:t>
            </a:r>
            <a:r>
              <a:rPr lang="fa-IR" b="1" dirty="0" smtClean="0">
                <a:solidFill>
                  <a:schemeClr val="accent2">
                    <a:lumMod val="75000"/>
                  </a:schemeClr>
                </a:solidFill>
                <a:cs typeface="B Roya" pitchFamily="2" charset="-78"/>
              </a:rPr>
              <a:t>دانشجو:</a:t>
            </a:r>
            <a:r>
              <a:rPr lang="fa-IR" b="1" dirty="0" smtClean="0">
                <a:cs typeface="B Roya" pitchFamily="2" charset="-78"/>
              </a:rPr>
              <a:t> کلیه دانشجویان شاغل به تحصیل و فارغ التحصیلان </a:t>
            </a:r>
          </a:p>
          <a:p>
            <a:pPr algn="just">
              <a:buNone/>
            </a:pPr>
            <a:r>
              <a:rPr lang="fa-IR" b="1" dirty="0" smtClean="0">
                <a:cs typeface="B Roya" pitchFamily="2" charset="-78"/>
              </a:rPr>
              <a:t>دانشگاه های فوق الذکر</a:t>
            </a:r>
          </a:p>
          <a:p>
            <a:pPr algn="just">
              <a:buNone/>
            </a:pPr>
            <a:r>
              <a:rPr lang="fa-IR" b="1" dirty="0" smtClean="0">
                <a:solidFill>
                  <a:schemeClr val="accent2">
                    <a:lumMod val="75000"/>
                  </a:schemeClr>
                </a:solidFill>
                <a:cs typeface="B Roya" pitchFamily="2" charset="-78"/>
              </a:rPr>
              <a:t>مقطع پایین تر</a:t>
            </a:r>
            <a:r>
              <a:rPr lang="fa-IR" b="1" dirty="0" smtClean="0">
                <a:cs typeface="B Roya" pitchFamily="2" charset="-78"/>
              </a:rPr>
              <a:t>: دوره تحصیلی فعلی دانشجو </a:t>
            </a:r>
          </a:p>
          <a:p>
            <a:pPr algn="just">
              <a:buNone/>
            </a:pPr>
            <a:r>
              <a:rPr lang="fa-IR" b="1" dirty="0" smtClean="0">
                <a:solidFill>
                  <a:schemeClr val="accent2">
                    <a:lumMod val="75000"/>
                  </a:schemeClr>
                </a:solidFill>
                <a:cs typeface="B Roya" pitchFamily="2" charset="-78"/>
              </a:rPr>
              <a:t>مقطع بالاتر</a:t>
            </a:r>
            <a:r>
              <a:rPr lang="fa-IR" b="1" dirty="0" smtClean="0">
                <a:cs typeface="B Roya" pitchFamily="2" charset="-78"/>
              </a:rPr>
              <a:t>: دوره تحصیلی بلافاصله بعدی دانشجو</a:t>
            </a:r>
            <a:endParaRPr lang="fa-IR" dirty="0" smtClean="0"/>
          </a:p>
          <a:p>
            <a:pPr>
              <a:buNone/>
            </a:pP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lgn="just">
              <a:lnSpc>
                <a:spcPct val="150000"/>
              </a:lnSpc>
            </a:pPr>
            <a:r>
              <a:rPr lang="fa-IR" sz="2600" b="1" dirty="0" smtClean="0">
                <a:cs typeface="B Roya" pitchFamily="2" charset="-78"/>
              </a:rPr>
              <a:t>7-3</a:t>
            </a:r>
            <a:r>
              <a:rPr lang="fa-IR" sz="2600" dirty="0" smtClean="0">
                <a:cs typeface="B Roya" pitchFamily="2" charset="-78"/>
              </a:rPr>
              <a:t>-دانشجویان حائز شرایط مقرر در این ماده می توانند در هر یک از مقاطع </a:t>
            </a:r>
            <a:r>
              <a:rPr lang="fa-IR" sz="2600" u="sng" dirty="0" smtClean="0">
                <a:cs typeface="B Roya" pitchFamily="2" charset="-78"/>
              </a:rPr>
              <a:t>تحصیلی فقط </a:t>
            </a:r>
            <a:r>
              <a:rPr lang="fa-IR" sz="2600" b="1" u="sng" dirty="0" smtClean="0">
                <a:solidFill>
                  <a:srgbClr val="FF0000"/>
                </a:solidFill>
                <a:cs typeface="B Roya" pitchFamily="2" charset="-78"/>
              </a:rPr>
              <a:t>یک مرتبه </a:t>
            </a:r>
            <a:r>
              <a:rPr lang="fa-IR" sz="2600" dirty="0" smtClean="0">
                <a:cs typeface="B Roya" pitchFamily="2" charset="-78"/>
              </a:rPr>
              <a:t>(اعم از قبولی یا عدم قبولی)مشروط بر اینکه </a:t>
            </a:r>
            <a:r>
              <a:rPr lang="fa-IR" sz="2600" u="sng" dirty="0" smtClean="0">
                <a:cs typeface="B Roya" pitchFamily="2" charset="-78"/>
              </a:rPr>
              <a:t>بیش از </a:t>
            </a:r>
            <a:r>
              <a:rPr lang="fa-IR" sz="2600" b="1" u="sng" dirty="0" smtClean="0">
                <a:solidFill>
                  <a:srgbClr val="FF0000"/>
                </a:solidFill>
                <a:cs typeface="B Roya" pitchFamily="2" charset="-78"/>
              </a:rPr>
              <a:t>دو سال </a:t>
            </a:r>
            <a:r>
              <a:rPr lang="fa-IR" sz="2600" u="sng" dirty="0" smtClean="0">
                <a:cs typeface="B Roya" pitchFamily="2" charset="-78"/>
              </a:rPr>
              <a:t>از زمان فارغ التحصیلی آنها نگذشته باشد </a:t>
            </a:r>
            <a:r>
              <a:rPr lang="fa-IR" sz="2600" dirty="0" smtClean="0">
                <a:cs typeface="B Roya" pitchFamily="2" charset="-78"/>
              </a:rPr>
              <a:t>از این تسهیلات بهره مند گردند.</a:t>
            </a:r>
          </a:p>
          <a:p>
            <a:pPr algn="just">
              <a:lnSpc>
                <a:spcPct val="150000"/>
              </a:lnSpc>
            </a:pPr>
            <a:r>
              <a:rPr lang="fa-IR" sz="2600" u="sng" dirty="0" smtClean="0">
                <a:cs typeface="B Roya" pitchFamily="2" charset="-78"/>
              </a:rPr>
              <a:t>دانشجوی رتبه اول بند ط مقطع کارشناسی و کارشناسی ارشد</a:t>
            </a:r>
            <a:r>
              <a:rPr lang="fa-IR" sz="2600" dirty="0" smtClean="0">
                <a:cs typeface="B Roya" pitchFamily="2" charset="-78"/>
              </a:rPr>
              <a:t>، علاوه بر سهمیه با آزمون، سهمیه بدون آزمون هم دارا می باشند.</a:t>
            </a:r>
          </a:p>
          <a:p>
            <a:pPr algn="just">
              <a:lnSpc>
                <a:spcPct val="150000"/>
              </a:lnSpc>
            </a:pPr>
            <a:r>
              <a:rPr lang="fa-IR" sz="2600" dirty="0" smtClean="0">
                <a:cs typeface="B Roya" pitchFamily="2" charset="-78"/>
              </a:rPr>
              <a:t>- فقط دانشجویان مقاطع کارشناسی- کارشناسی ارشد و دکتری عمومی، </a:t>
            </a:r>
          </a:p>
          <a:p>
            <a:pPr algn="just">
              <a:lnSpc>
                <a:spcPct val="150000"/>
              </a:lnSpc>
            </a:pPr>
            <a:r>
              <a:rPr lang="fa-IR" sz="2600" dirty="0" smtClean="0">
                <a:cs typeface="B Roya" pitchFamily="2" charset="-78"/>
              </a:rPr>
              <a:t>می توانند از سهمیه استعداد درخشان، برای ورود به مقاطع بالاتر تحصیلی استفاده کنند.</a:t>
            </a:r>
            <a:endParaRPr lang="en-US" sz="2600"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fa-IR" b="1" u="sng" dirty="0"/>
              <a:t>ماده </a:t>
            </a:r>
            <a:r>
              <a:rPr lang="fa-IR" b="1" u="sng" dirty="0" smtClean="0"/>
              <a:t>4-</a:t>
            </a:r>
            <a:r>
              <a:rPr lang="fa-IR" dirty="0" smtClean="0"/>
              <a:t> دانشجویانی </a:t>
            </a:r>
            <a:r>
              <a:rPr lang="fa-IR" dirty="0"/>
              <a:t>که دارای حکم محکومیت قطعی از کمیته انضباطی دانشگاه یا هیئت بدوی تخلفات آزمون ها (مبنی بر تخلف آموزشی یا اخلاقی) باشند مشمول این آیین نامه و تسهیلات مربوطه نخواهند شد.</a:t>
            </a: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2148415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Tulip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 Box 3"/>
          <p:cNvSpPr txBox="1">
            <a:spLocks noChangeArrowheads="1"/>
          </p:cNvSpPr>
          <p:nvPr/>
        </p:nvSpPr>
        <p:spPr bwMode="auto">
          <a:xfrm>
            <a:off x="5867400" y="476250"/>
            <a:ext cx="3097213" cy="1555750"/>
          </a:xfrm>
          <a:prstGeom prst="rect">
            <a:avLst/>
          </a:prstGeom>
          <a:noFill/>
          <a:ln w="9525">
            <a:noFill/>
            <a:miter lim="800000"/>
            <a:headEnd/>
            <a:tailEnd/>
          </a:ln>
          <a:effectLst/>
        </p:spPr>
        <p:txBody>
          <a:bodyPr>
            <a:spAutoFit/>
          </a:bodyPr>
          <a:lstStyle/>
          <a:p>
            <a:pPr algn="ctr">
              <a:spcBef>
                <a:spcPct val="50000"/>
              </a:spcBef>
              <a:defRPr/>
            </a:pPr>
            <a:r>
              <a:rPr lang="fa-IR" sz="9600" b="1" dirty="0">
                <a:solidFill>
                  <a:schemeClr val="bg1"/>
                </a:solidFill>
                <a:effectLst>
                  <a:outerShdw blurRad="38100" dist="38100" dir="2700000" algn="tl">
                    <a:srgbClr val="000000"/>
                  </a:outerShdw>
                </a:effectLst>
                <a:latin typeface="Verdana" pitchFamily="34" charset="0"/>
                <a:cs typeface="B Titr" pitchFamily="2" charset="-78"/>
              </a:rPr>
              <a:t>باتشكر</a:t>
            </a:r>
            <a:endParaRPr lang="en-US" sz="9600" b="1" dirty="0">
              <a:solidFill>
                <a:schemeClr val="bg1"/>
              </a:solidFill>
              <a:effectLst>
                <a:outerShdw blurRad="38100" dist="38100" dir="2700000" algn="tl">
                  <a:srgbClr val="000000"/>
                </a:outerShdw>
              </a:effectLst>
              <a:latin typeface="Verdana" pitchFamily="34" charset="0"/>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10000"/>
          </a:bodyPr>
          <a:lstStyle/>
          <a:p>
            <a:pPr algn="just">
              <a:buNone/>
            </a:pPr>
            <a:endParaRPr lang="fa-IR" dirty="0" smtClean="0">
              <a:solidFill>
                <a:srgbClr val="FF0000"/>
              </a:solidFill>
              <a:cs typeface="2  Titr" pitchFamily="2" charset="-78"/>
            </a:endParaRPr>
          </a:p>
          <a:p>
            <a:pPr algn="just">
              <a:buNone/>
            </a:pPr>
            <a:r>
              <a:rPr lang="fa-IR" dirty="0" smtClean="0">
                <a:solidFill>
                  <a:srgbClr val="FF0000"/>
                </a:solidFill>
                <a:cs typeface="2  Titr" pitchFamily="2" charset="-78"/>
              </a:rPr>
              <a:t>ماده 2- </a:t>
            </a:r>
            <a:r>
              <a:rPr lang="fa-IR" dirty="0" smtClean="0">
                <a:solidFill>
                  <a:schemeClr val="bg2">
                    <a:lumMod val="50000"/>
                  </a:schemeClr>
                </a:solidFill>
                <a:cs typeface="2  Titr" pitchFamily="2" charset="-78"/>
              </a:rPr>
              <a:t>پذیرش بدون آزمون</a:t>
            </a:r>
          </a:p>
          <a:p>
            <a:pPr>
              <a:lnSpc>
                <a:spcPct val="150000"/>
              </a:lnSpc>
              <a:buNone/>
            </a:pPr>
            <a:r>
              <a:rPr lang="fa-IR" b="1" dirty="0" smtClean="0">
                <a:cs typeface="B Roya" pitchFamily="2" charset="-78"/>
              </a:rPr>
              <a:t>دانشجویان واجد شرایط در بند 1-2 این ماده می توانند با رعایت شرایط ذیل، بدون شرکت در آزمون ورودی، برای تحصیل در دوره بالاتر در دانشگاه ها پذیرفته شوند. در اولین فرصت، در آزمون پیش رو باید شرکت کنند.( در صورتی که تعداد پذیرفته شدگان دانشجویان عادی(نه شهریه پرداز) در رشته مورد تقاضای دانشجو، به تعداد 6 نفر باشند(سال 1401 حداقل تعداد 3 نفر) </a:t>
            </a:r>
            <a:r>
              <a:rPr lang="fa-IR" b="1" u="sng" dirty="0" smtClean="0">
                <a:cs typeface="B Roya" pitchFamily="2" charset="-78"/>
              </a:rPr>
              <a:t>یکنفر</a:t>
            </a:r>
            <a:r>
              <a:rPr lang="fa-IR" b="1" dirty="0" smtClean="0">
                <a:cs typeface="B Roya" pitchFamily="2" charset="-78"/>
              </a:rPr>
              <a:t> استعداد درخشان پذیرفته می شود.</a:t>
            </a:r>
          </a:p>
          <a:p>
            <a:pPr>
              <a:lnSpc>
                <a:spcPct val="150000"/>
              </a:lnSpc>
              <a:buNone/>
            </a:pPr>
            <a:r>
              <a:rPr lang="fa-IR" b="1" dirty="0" smtClean="0">
                <a:cs typeface="B Roya" pitchFamily="2" charset="-78"/>
              </a:rPr>
              <a:t> این ماده، ورود به دوره های تخصصی و فوق تخصصی را شامل</a:t>
            </a:r>
          </a:p>
          <a:p>
            <a:pPr>
              <a:lnSpc>
                <a:spcPct val="150000"/>
              </a:lnSpc>
              <a:buNone/>
            </a:pPr>
            <a:r>
              <a:rPr lang="fa-IR" b="1" dirty="0" smtClean="0">
                <a:cs typeface="B Roya" pitchFamily="2" charset="-78"/>
              </a:rPr>
              <a:t> نمی شود.</a:t>
            </a:r>
          </a:p>
          <a:p>
            <a:pPr>
              <a:buNone/>
            </a:pP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pPr>
              <a:lnSpc>
                <a:spcPct val="150000"/>
              </a:lnSpc>
              <a:buNone/>
            </a:pPr>
            <a:r>
              <a:rPr lang="fa-IR" b="1" u="sng" dirty="0" smtClean="0">
                <a:solidFill>
                  <a:schemeClr val="accent1"/>
                </a:solidFill>
                <a:cs typeface="2  Titr" pitchFamily="2" charset="-78"/>
              </a:rPr>
              <a:t>2-1مقطع </a:t>
            </a:r>
            <a:r>
              <a:rPr lang="fa-IR" b="1" u="sng" dirty="0" smtClean="0">
                <a:solidFill>
                  <a:schemeClr val="bg2">
                    <a:lumMod val="50000"/>
                  </a:schemeClr>
                </a:solidFill>
                <a:cs typeface="2  Titr" pitchFamily="2" charset="-78"/>
              </a:rPr>
              <a:t>کارشناسی:</a:t>
            </a:r>
          </a:p>
          <a:p>
            <a:pPr algn="just">
              <a:lnSpc>
                <a:spcPct val="150000"/>
              </a:lnSpc>
              <a:buNone/>
            </a:pPr>
            <a:r>
              <a:rPr lang="fa-IR" b="1" dirty="0" smtClean="0">
                <a:cs typeface="B Roya" pitchFamily="2" charset="-78"/>
              </a:rPr>
              <a:t>1- </a:t>
            </a:r>
            <a:r>
              <a:rPr lang="fa-IR" b="1" u="sng" dirty="0" smtClean="0">
                <a:cs typeface="B Roya" pitchFamily="2" charset="-78"/>
              </a:rPr>
              <a:t>دانشجوی ممتاز دوره </a:t>
            </a:r>
            <a:r>
              <a:rPr lang="fa-IR" b="1" u="sng" dirty="0" smtClean="0">
                <a:solidFill>
                  <a:schemeClr val="accent2"/>
                </a:solidFill>
                <a:cs typeface="B Roya" pitchFamily="2" charset="-78"/>
              </a:rPr>
              <a:t>کارشناسی ناپیوسته </a:t>
            </a:r>
            <a:r>
              <a:rPr lang="fa-IR" b="1" dirty="0" smtClean="0">
                <a:cs typeface="B Roya" pitchFamily="2" charset="-78"/>
              </a:rPr>
              <a:t>که رتبه اول را با میانگین کل حد اقل </a:t>
            </a:r>
            <a:r>
              <a:rPr lang="fa-IR" b="1" dirty="0" smtClean="0">
                <a:solidFill>
                  <a:schemeClr val="accent2"/>
                </a:solidFill>
                <a:cs typeface="B Roya" pitchFamily="2" charset="-78"/>
              </a:rPr>
              <a:t>17 </a:t>
            </a:r>
            <a:r>
              <a:rPr lang="fa-IR" b="1" dirty="0" smtClean="0">
                <a:cs typeface="B Roya" pitchFamily="2" charset="-78"/>
              </a:rPr>
              <a:t>در بین دانشجویان هم رشته و هم ورودی دانشگاه محل تحصیل خود کسب نموده و ظرف مدت حداکثر </a:t>
            </a:r>
            <a:r>
              <a:rPr lang="fa-IR" b="1" dirty="0" smtClean="0">
                <a:solidFill>
                  <a:schemeClr val="accent2"/>
                </a:solidFill>
                <a:cs typeface="B Roya" pitchFamily="2" charset="-78"/>
              </a:rPr>
              <a:t>دوسال تحصیلی(4ترم) </a:t>
            </a:r>
            <a:r>
              <a:rPr lang="fa-IR" b="1" dirty="0" smtClean="0">
                <a:cs typeface="B Roya" pitchFamily="2" charset="-78"/>
              </a:rPr>
              <a:t>دانش آموخته شود.</a:t>
            </a:r>
          </a:p>
          <a:p>
            <a:pPr algn="just">
              <a:lnSpc>
                <a:spcPct val="150000"/>
              </a:lnSpc>
              <a:buNone/>
            </a:pPr>
            <a:r>
              <a:rPr lang="fa-IR" b="1" dirty="0" smtClean="0">
                <a:cs typeface="B Roya" pitchFamily="2" charset="-78"/>
              </a:rPr>
              <a:t>2- دانش</a:t>
            </a:r>
            <a:r>
              <a:rPr lang="fa-IR" b="1" u="sng" dirty="0" smtClean="0">
                <a:cs typeface="B Roya" pitchFamily="2" charset="-78"/>
              </a:rPr>
              <a:t>جوی ممتاز دوره </a:t>
            </a:r>
            <a:r>
              <a:rPr lang="fa-IR" b="1" u="sng" dirty="0" smtClean="0">
                <a:solidFill>
                  <a:schemeClr val="accent2"/>
                </a:solidFill>
                <a:cs typeface="B Roya" pitchFamily="2" charset="-78"/>
              </a:rPr>
              <a:t>کارشناسی پیوسته </a:t>
            </a:r>
            <a:r>
              <a:rPr lang="fa-IR" b="1" dirty="0" smtClean="0">
                <a:cs typeface="B Roya" pitchFamily="2" charset="-78"/>
              </a:rPr>
              <a:t>که رتبه اول را با میانگین کل حد اقل </a:t>
            </a:r>
            <a:r>
              <a:rPr lang="fa-IR" b="1" dirty="0" smtClean="0">
                <a:solidFill>
                  <a:schemeClr val="accent2"/>
                </a:solidFill>
                <a:cs typeface="B Roya" pitchFamily="2" charset="-78"/>
              </a:rPr>
              <a:t>17</a:t>
            </a:r>
            <a:r>
              <a:rPr lang="fa-IR" b="1" dirty="0" smtClean="0">
                <a:cs typeface="B Roya" pitchFamily="2" charset="-78"/>
              </a:rPr>
              <a:t> در بین دانشجویان هم رشته و هم ورودی دانشگاه محل تحصیل خود کسب نموده و ظرف مدت حد اکثر </a:t>
            </a:r>
            <a:r>
              <a:rPr lang="fa-IR" b="1" dirty="0" smtClean="0">
                <a:solidFill>
                  <a:schemeClr val="accent2"/>
                </a:solidFill>
                <a:cs typeface="B Roya" pitchFamily="2" charset="-78"/>
              </a:rPr>
              <a:t>چهارسال تحصیلی(8 ترم) </a:t>
            </a:r>
            <a:r>
              <a:rPr lang="fa-IR" b="1" dirty="0" smtClean="0">
                <a:cs typeface="B Roya" pitchFamily="2" charset="-78"/>
              </a:rPr>
              <a:t>دانش آموخته شود.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pPr algn="just">
              <a:lnSpc>
                <a:spcPct val="150000"/>
              </a:lnSpc>
              <a:buNone/>
            </a:pPr>
            <a:r>
              <a:rPr lang="fa-IR" b="1" dirty="0" smtClean="0">
                <a:cs typeface="B Roya" pitchFamily="2" charset="-78"/>
              </a:rPr>
              <a:t>دانشگاه باید رتبه های اول فارغ التحصیل با ورودی مشترک در مقطع کارشناسی را که واجد شرایط آیین نامه می باشند، را بر اساس شیوه نامه جدول تخصیص امتیازها ( امتیازات آموزشی- پژوهشی و فردی و اجتماعی)، ارائه شده توسط واحد استعداد درخشان وزارت، امتیاز بندی نموده و امتیازات کسب شده و مستندات مربوطه </a:t>
            </a:r>
            <a:r>
              <a:rPr lang="fa-IR" b="1" dirty="0" smtClean="0">
                <a:solidFill>
                  <a:srgbClr val="FF0000"/>
                </a:solidFill>
                <a:cs typeface="B Roya" pitchFamily="2" charset="-78"/>
              </a:rPr>
              <a:t>حداکثر تا پایان مرداد ماه </a:t>
            </a:r>
            <a:r>
              <a:rPr lang="fa-IR" b="1" dirty="0" smtClean="0">
                <a:cs typeface="B Roya" pitchFamily="2" charset="-78"/>
              </a:rPr>
              <a:t>هر سال به مرکز سنجش آموزش پزشکی معرفی نماید.</a:t>
            </a:r>
          </a:p>
          <a:p>
            <a:pPr algn="just">
              <a:lnSpc>
                <a:spcPct val="150000"/>
              </a:lnSpc>
              <a:buNone/>
            </a:pPr>
            <a:r>
              <a:rPr lang="fa-IR" b="1" dirty="0" smtClean="0">
                <a:cs typeface="B Roya" pitchFamily="2" charset="-78"/>
              </a:rPr>
              <a:t>پذیرش دانشجو، بر اساس امتیازات کسب شده و الویت انتخاب رشته/محل توسط دانشجو خواهد بود.</a:t>
            </a:r>
          </a:p>
          <a:p>
            <a:pPr>
              <a:buNone/>
            </a:pP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buNone/>
            </a:pPr>
            <a:endParaRPr lang="fa-IR" dirty="0" smtClean="0">
              <a:cs typeface="B Roya" pitchFamily="2" charset="-78"/>
            </a:endParaRPr>
          </a:p>
          <a:p>
            <a:pPr algn="just">
              <a:lnSpc>
                <a:spcPct val="150000"/>
              </a:lnSpc>
            </a:pPr>
            <a:r>
              <a:rPr lang="fa-IR" b="1" dirty="0" smtClean="0">
                <a:cs typeface="B Roya" pitchFamily="2" charset="-78"/>
              </a:rPr>
              <a:t>8-2-دانشجوی ممتاز هر رشته تحصیلی(بدون آزمون) مجاز است فقط در مقطع بالاتر همان رشته (جدول رشته همنام، جدول شماره 7) به تحصیل بپردازد و در صورتی که در مقطع کارشناسی ارشد رشته </a:t>
            </a:r>
            <a:r>
              <a:rPr lang="fa-IR" b="1" dirty="0" smtClean="0">
                <a:solidFill>
                  <a:srgbClr val="00B050"/>
                </a:solidFill>
                <a:cs typeface="B Roya" pitchFamily="2" charset="-78"/>
              </a:rPr>
              <a:t>همنام </a:t>
            </a:r>
            <a:r>
              <a:rPr lang="fa-IR" b="1" dirty="0" smtClean="0">
                <a:cs typeface="B Roya" pitchFamily="2" charset="-78"/>
              </a:rPr>
              <a:t>رشته تحصیلی مقطع قبلی وجود نداشته باشد بر اساس مصوبات شورای عالی برنامه ریزی علوم پزشکی ، </a:t>
            </a:r>
            <a:r>
              <a:rPr lang="fa-IR" b="1" u="sng" dirty="0" smtClean="0">
                <a:cs typeface="B Roya" pitchFamily="2" charset="-78"/>
              </a:rPr>
              <a:t>به سهمیه 10 درصد پذیرش با آزمون تبدیل می شود. در این صورت شرکت در آزمون و کسب </a:t>
            </a:r>
            <a:r>
              <a:rPr lang="fa-IR" b="1" u="sng" dirty="0" smtClean="0">
                <a:solidFill>
                  <a:srgbClr val="FF0000"/>
                </a:solidFill>
                <a:cs typeface="B Roya" pitchFamily="2" charset="-78"/>
              </a:rPr>
              <a:t>حداقل 90% </a:t>
            </a:r>
            <a:r>
              <a:rPr lang="fa-IR" b="1" u="sng" dirty="0" smtClean="0">
                <a:cs typeface="B Roya" pitchFamily="2" charset="-78"/>
              </a:rPr>
              <a:t>نمره آخرین نفر پذیرفته شده آزاد در رشته /محل مورد تقاضا الزامی خواهد بود)</a:t>
            </a:r>
            <a:endParaRPr lang="en-US" b="1" u="sng"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pPr algn="just">
              <a:lnSpc>
                <a:spcPct val="150000"/>
              </a:lnSpc>
            </a:pPr>
            <a:r>
              <a:rPr lang="fa-IR" sz="2800" b="1" dirty="0" smtClean="0">
                <a:cs typeface="B Roya" pitchFamily="2" charset="-78"/>
              </a:rPr>
              <a:t>7-2- در هر دانشگاه اولویت پذیرش با دانشجوی رتبه اول همان دانشگاه می باشد؛ ولی در صورتی که برای پذیرش در مقطع کارشناسی ارشد در یک رشته، بیش از یک نفر از همان دانشگاه متقاضی باشد اولویت با کسی است که امتیازش بالاتر است و در صورتی که امتیازات برابر باشد معدل بالا در اولویت و اگر معدل هم برابر باشد هر دو پذیرش خواهند شد.</a:t>
            </a:r>
          </a:p>
          <a:p>
            <a:pPr algn="just">
              <a:lnSpc>
                <a:spcPct val="150000"/>
              </a:lnSpc>
            </a:pPr>
            <a:r>
              <a:rPr lang="fa-IR" sz="2800" b="1" dirty="0" smtClean="0">
                <a:cs typeface="B Roya" pitchFamily="2" charset="-78"/>
              </a:rPr>
              <a:t>- در صورت سهمیه بیش از یکنفر یا خالی ماندن ظرفیت، حداقل یک سهمیه به دانشجویان رتبه اول دیگر دانشگاه ها اختصاص می یابد.</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a:bodyPr>
          <a:lstStyle/>
          <a:p>
            <a:pPr algn="just">
              <a:lnSpc>
                <a:spcPct val="150000"/>
              </a:lnSpc>
              <a:buNone/>
            </a:pPr>
            <a:r>
              <a:rPr lang="fa-IR" sz="2500" b="1" u="sng" dirty="0" smtClean="0">
                <a:solidFill>
                  <a:srgbClr val="00B050"/>
                </a:solidFill>
                <a:cs typeface="B Roya" pitchFamily="2" charset="-78"/>
              </a:rPr>
              <a:t>4-2-</a:t>
            </a:r>
            <a:r>
              <a:rPr lang="fa-IR" sz="2500" b="1" dirty="0" smtClean="0">
                <a:cs typeface="B Roya" pitchFamily="2" charset="-78"/>
              </a:rPr>
              <a:t>در صورتی که به علت نحوه ارائه واحد های درسی توسط دانشگاه ها مدت زمان تحصیل دانشجویان یک دوره، افزایش یابد با ارائه تاییدیه از معاون آموزشی دانشگاه یک نیمسال تحصیلی به حداکثر دوران تحصیل اضافه خواهد شد.</a:t>
            </a:r>
          </a:p>
          <a:p>
            <a:pPr algn="just">
              <a:lnSpc>
                <a:spcPct val="150000"/>
              </a:lnSpc>
              <a:buNone/>
            </a:pPr>
            <a:r>
              <a:rPr lang="fa-IR" sz="2500" b="1" dirty="0">
                <a:solidFill>
                  <a:srgbClr val="00B050"/>
                </a:solidFill>
                <a:cs typeface="B Roya" pitchFamily="2" charset="-78"/>
              </a:rPr>
              <a:t>5-2-</a:t>
            </a:r>
            <a:r>
              <a:rPr lang="fa-IR" sz="2500" b="1" dirty="0">
                <a:cs typeface="B Roya" pitchFamily="2" charset="-78"/>
              </a:rPr>
              <a:t>در مواردی که زمان فارغ التحصیلی </a:t>
            </a:r>
            <a:r>
              <a:rPr lang="fa-IR" sz="2500" b="1" dirty="0" smtClean="0">
                <a:cs typeface="B Roya" pitchFamily="2" charset="-78"/>
              </a:rPr>
              <a:t>متقاضی، </a:t>
            </a:r>
            <a:r>
              <a:rPr lang="fa-IR" sz="2500" b="1" dirty="0">
                <a:cs typeface="B Roya" pitchFamily="2" charset="-78"/>
              </a:rPr>
              <a:t>به دلایل موجه که مورد تایید معاونت آموزشی دانشگاه باشد(از قبیل </a:t>
            </a:r>
            <a:r>
              <a:rPr lang="fa-IR" sz="2500" b="1" dirty="0" smtClean="0">
                <a:cs typeface="B Roya" pitchFamily="2" charset="-78"/>
              </a:rPr>
              <a:t>بیماری و</a:t>
            </a:r>
            <a:r>
              <a:rPr lang="fa-IR" sz="2500" b="1" dirty="0">
                <a:cs typeface="B Roya" pitchFamily="2" charset="-78"/>
              </a:rPr>
              <a:t>....)به تعویق افتد حداکثر تا یک نیمسال تحصیلی به سنوات آموزشی او اضافه می گردد(مرخصی زایمان دو نیمسال می </a:t>
            </a:r>
            <a:r>
              <a:rPr lang="fa-IR" sz="2500" b="1" dirty="0" smtClean="0">
                <a:cs typeface="B Roya" pitchFamily="2" charset="-78"/>
              </a:rPr>
              <a:t>باشد) و </a:t>
            </a:r>
            <a:r>
              <a:rPr lang="fa-IR" sz="2500" b="1" dirty="0">
                <a:cs typeface="B Roya" pitchFamily="2" charset="-78"/>
              </a:rPr>
              <a:t>در این صورت نیمسال فراغت از تحصیل ملاک عمل بوده و </a:t>
            </a:r>
            <a:r>
              <a:rPr lang="fa-IR" sz="2500" b="1" dirty="0">
                <a:solidFill>
                  <a:schemeClr val="accent2"/>
                </a:solidFill>
                <a:cs typeface="B Roya" pitchFamily="2" charset="-78"/>
              </a:rPr>
              <a:t>رتبه وی با گروهی که همزمان فارغ التحصیل شده اند محاسبه و مقایسه می گردد</a:t>
            </a:r>
            <a:r>
              <a:rPr lang="fa-IR" sz="2500" b="1" dirty="0" smtClean="0">
                <a:solidFill>
                  <a:schemeClr val="accent2"/>
                </a:solidFill>
                <a:cs typeface="B Roya" pitchFamily="2" charset="-78"/>
              </a:rPr>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1292</TotalTime>
  <Words>2519</Words>
  <Application>Microsoft Office PowerPoint</Application>
  <PresentationFormat>On-screen Show (4:3)</PresentationFormat>
  <Paragraphs>134</Paragraphs>
  <Slides>32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2  Titr</vt:lpstr>
      <vt:lpstr>Arial</vt:lpstr>
      <vt:lpstr>B Nazanin</vt:lpstr>
      <vt:lpstr>B Roya</vt:lpstr>
      <vt:lpstr>B Titr</vt:lpstr>
      <vt:lpstr>Calibri</vt:lpstr>
      <vt:lpstr>Lucida Sans Unicode</vt:lpstr>
      <vt:lpstr>Verdana</vt:lpstr>
      <vt:lpstr>Wingdings 2</vt:lpstr>
      <vt:lpstr>Wingdings 3</vt:lpstr>
      <vt:lpstr>Concourse</vt:lpstr>
      <vt:lpstr>PowerPoint Presentation</vt:lpstr>
      <vt:lpstr>آیین نامه تسهیل، ادامه تحصیل دانشجویان ممتاز و استعداد درخشان به مقاطع بالاتر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نحوه محاسبه بند ط   </vt:lpstr>
      <vt:lpstr>PowerPoint Presentation</vt:lpstr>
      <vt:lpstr>PowerPoint Presentation</vt:lpstr>
      <vt:lpstr>مدت مجاز تحصیل:</vt:lpstr>
      <vt:lpstr>PowerPoint Presentation</vt:lpstr>
      <vt:lpstr>PowerPoint Presentation</vt:lpstr>
      <vt:lpstr>PowerPoint Presentation</vt:lpstr>
      <vt:lpstr>تبصره:</vt:lpstr>
      <vt:lpstr>دانشجویان مهمان و انتقالی</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ASGARI</dc:creator>
  <cp:lastModifiedBy>arab</cp:lastModifiedBy>
  <cp:revision>191</cp:revision>
  <dcterms:created xsi:type="dcterms:W3CDTF">2006-08-16T00:00:00Z</dcterms:created>
  <dcterms:modified xsi:type="dcterms:W3CDTF">2022-07-04T05:17:22Z</dcterms:modified>
</cp:coreProperties>
</file>