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9" r:id="rId2"/>
    <p:sldId id="256" r:id="rId3"/>
    <p:sldId id="257" r:id="rId4"/>
    <p:sldId id="261" r:id="rId5"/>
    <p:sldId id="263" r:id="rId6"/>
    <p:sldId id="264" r:id="rId7"/>
    <p:sldId id="267" r:id="rId8"/>
    <p:sldId id="276" r:id="rId9"/>
    <p:sldId id="265" r:id="rId10"/>
    <p:sldId id="295" r:id="rId11"/>
    <p:sldId id="277" r:id="rId12"/>
    <p:sldId id="301" r:id="rId13"/>
    <p:sldId id="268" r:id="rId14"/>
    <p:sldId id="278" r:id="rId15"/>
    <p:sldId id="269" r:id="rId16"/>
    <p:sldId id="283" r:id="rId17"/>
    <p:sldId id="279" r:id="rId18"/>
    <p:sldId id="288" r:id="rId19"/>
    <p:sldId id="284" r:id="rId20"/>
    <p:sldId id="285" r:id="rId21"/>
    <p:sldId id="270" r:id="rId22"/>
    <p:sldId id="280" r:id="rId23"/>
    <p:sldId id="296" r:id="rId24"/>
    <p:sldId id="281" r:id="rId25"/>
    <p:sldId id="272" r:id="rId26"/>
    <p:sldId id="290"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3" autoAdjust="0"/>
    <p:restoredTop sz="94660"/>
  </p:normalViewPr>
  <p:slideViewPr>
    <p:cSldViewPr>
      <p:cViewPr varScale="1">
        <p:scale>
          <a:sx n="86" d="100"/>
          <a:sy n="86" d="100"/>
        </p:scale>
        <p:origin x="10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FA91E7-2204-49C5-A735-0531BCD41E7A}" type="datetimeFigureOut">
              <a:rPr lang="fa-IR" smtClean="0"/>
              <a:pPr/>
              <a:t>04/05/1444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6A4860-5908-4C0B-966E-90A837C77A52}" type="slidenum">
              <a:rPr lang="fa-IR" smtClean="0"/>
              <a:pPr/>
              <a:t>‹#›</a:t>
            </a:fld>
            <a:endParaRPr lang="fa-IR"/>
          </a:p>
        </p:txBody>
      </p:sp>
    </p:spTree>
    <p:extLst>
      <p:ext uri="{BB962C8B-B14F-4D97-AF65-F5344CB8AC3E}">
        <p14:creationId xmlns:p14="http://schemas.microsoft.com/office/powerpoint/2010/main" val="8915170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531F16-266B-456E-9EC1-B768F5A21DE9}" type="datetime1">
              <a:rPr lang="en-US" smtClean="0"/>
              <a:pPr/>
              <a:t>11/27/2022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CF7BD4-AFE7-4ABC-ABFA-5C6F4FC2B977}" type="datetime1">
              <a:rPr lang="en-US" smtClean="0"/>
              <a:pPr/>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33FE4E-52ED-431E-B82F-342B6C9095BD}" type="datetime1">
              <a:rPr lang="en-US" smtClean="0"/>
              <a:pPr/>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1B30D-2E1D-4D2D-831F-B98F6A5B18DF}" type="datetime1">
              <a:rPr lang="en-US" smtClean="0"/>
              <a:pPr/>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824EDA-FFB5-4367-8F21-925FC9341B86}" type="datetime1">
              <a:rPr lang="en-US" smtClean="0"/>
              <a:pPr/>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6AFDCB-AF63-426D-962D-DD62C8194FBB}" type="datetime1">
              <a:rPr lang="en-US" smtClean="0"/>
              <a:pPr/>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96EE80-6EB8-4B7A-ADC3-9C13EEBAC9CB}" type="datetime1">
              <a:rPr lang="en-US" smtClean="0"/>
              <a:pPr/>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58E731-9F62-4A37-8A3C-7F4FA85F630A}" type="datetime1">
              <a:rPr lang="en-US" smtClean="0"/>
              <a:pPr/>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F00B0-BE88-4CF1-9CFE-B46FC7D0F97A}" type="datetime1">
              <a:rPr lang="en-US" smtClean="0"/>
              <a:pPr/>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8B4D4A5-DAAF-492E-BAF3-C62945132DE4}" type="datetime1">
              <a:rPr lang="en-US" smtClean="0"/>
              <a:pPr/>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7F254F-68E5-4AB0-8ECD-2E9EB35930FB}" type="datetime1">
              <a:rPr lang="en-US" smtClean="0"/>
              <a:pPr/>
              <a:t>11/27/2022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9DE1F5-B374-4A80-8152-C24FAE826A60}" type="datetime1">
              <a:rPr lang="en-US" smtClean="0"/>
              <a:pPr/>
              <a:t>11/27/2022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بسم الله الرحمن الرحيم‬‎"/>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fa-IR" dirty="0" smtClean="0"/>
              <a:t>*دانشجویان متقاضی بدون آزمون استعداد درخشان، حداکثر باید تا تاریخ 31 مرداد آن سال فارغ التحصیل شوند.</a:t>
            </a:r>
          </a:p>
          <a:p>
            <a:pPr>
              <a:lnSpc>
                <a:spcPct val="150000"/>
              </a:lnSpc>
            </a:pPr>
            <a:r>
              <a:rPr lang="fa-IR" dirty="0" smtClean="0"/>
              <a:t>* دانشجویان با آزمون استعداد درخشان حداکثر باید تا تاریخ 31 شهریور همان سال فارغ التحصیل شوند.</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943934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pPr algn="just">
              <a:lnSpc>
                <a:spcPct val="150000"/>
              </a:lnSpc>
            </a:pPr>
            <a:r>
              <a:rPr lang="fa-IR" b="1" dirty="0" smtClean="0">
                <a:cs typeface="B Roya" pitchFamily="2" charset="-78"/>
              </a:rPr>
              <a:t>9-2-در صورتی که دانشجو از رشته پذیرفته شده </a:t>
            </a:r>
            <a:r>
              <a:rPr lang="fa-IR" b="1" dirty="0" smtClean="0">
                <a:solidFill>
                  <a:schemeClr val="accent2"/>
                </a:solidFill>
                <a:cs typeface="B Roya" pitchFamily="2" charset="-78"/>
              </a:rPr>
              <a:t>انصراف</a:t>
            </a:r>
            <a:r>
              <a:rPr lang="fa-IR" b="1" dirty="0" smtClean="0">
                <a:cs typeface="B Roya" pitchFamily="2" charset="-78"/>
              </a:rPr>
              <a:t> دهد، مشمول محرومیت یکساله منع شرکت در آزمون نخواهد شد ولی</a:t>
            </a:r>
          </a:p>
          <a:p>
            <a:pPr algn="just">
              <a:lnSpc>
                <a:spcPct val="150000"/>
              </a:lnSpc>
            </a:pPr>
            <a:r>
              <a:rPr lang="fa-IR" b="1" dirty="0" smtClean="0">
                <a:cs typeface="B Roya" pitchFamily="2" charset="-78"/>
              </a:rPr>
              <a:t> </a:t>
            </a:r>
            <a:r>
              <a:rPr lang="fa-IR" b="1" u="sng" dirty="0" smtClean="0">
                <a:cs typeface="B Roya" pitchFamily="2" charset="-78"/>
              </a:rPr>
              <a:t>نمی تواند </a:t>
            </a:r>
            <a:r>
              <a:rPr lang="fa-IR" b="1" dirty="0" smtClean="0">
                <a:cs typeface="B Roya" pitchFamily="2" charset="-78"/>
              </a:rPr>
              <a:t>مجددا از تسهیلات با آزمون یا بدون آزمون ویژه استعداد های درخشان استفاده نماید.</a:t>
            </a:r>
            <a:endParaRPr lang="en-US" b="1" dirty="0" smtClean="0">
              <a:cs typeface="B Roya" pitchFamily="2" charset="-78"/>
            </a:endParaRPr>
          </a:p>
          <a:p>
            <a:pPr algn="just">
              <a:lnSpc>
                <a:spcPct val="150000"/>
              </a:lnSpc>
            </a:pPr>
            <a:r>
              <a:rPr lang="fa-IR" b="1" dirty="0" smtClean="0">
                <a:cs typeface="B Roya" pitchFamily="2" charset="-78"/>
              </a:rPr>
              <a:t>10-</a:t>
            </a:r>
            <a:r>
              <a:rPr lang="fa-IR" b="1" u="sng" dirty="0" smtClean="0">
                <a:cs typeface="B Roya" pitchFamily="2" charset="-78"/>
              </a:rPr>
              <a:t>2-دانشجویان مشمول بدون آزمون، در مقطع کارشناسی فقط  یک مرتبه و آن هم صرفا برای سال و </a:t>
            </a:r>
            <a:r>
              <a:rPr lang="fa-IR" b="1" u="sng" dirty="0" smtClean="0">
                <a:solidFill>
                  <a:srgbClr val="00B050"/>
                </a:solidFill>
                <a:cs typeface="B Roya" pitchFamily="2" charset="-78"/>
              </a:rPr>
              <a:t>دوره تحصیلی بلافاصله بعدی خود </a:t>
            </a:r>
            <a:r>
              <a:rPr lang="fa-IR" b="1" dirty="0" smtClean="0">
                <a:cs typeface="B Roya" pitchFamily="2" charset="-78"/>
              </a:rPr>
              <a:t>می توانند از تسهیلات آموزشی موضوع این ماده (بدون آزمون)در مقطع بالاتر استفاده نمایند.</a:t>
            </a:r>
            <a:endParaRPr lang="en-US" b="1"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lgn="just">
              <a:lnSpc>
                <a:spcPct val="150000"/>
              </a:lnSpc>
            </a:pPr>
            <a:r>
              <a:rPr lang="fa-IR" sz="2400" b="1" dirty="0" smtClean="0">
                <a:solidFill>
                  <a:schemeClr val="accent2"/>
                </a:solidFill>
                <a:cs typeface="B Roya" pitchFamily="2" charset="-78"/>
              </a:rPr>
              <a:t>تبصره: </a:t>
            </a:r>
            <a:r>
              <a:rPr lang="fa-IR" sz="2400" dirty="0" smtClean="0">
                <a:cs typeface="B Roya" pitchFamily="2" charset="-78"/>
              </a:rPr>
              <a:t>رتبه اول مقطع کارشناسی برای ورود به مقطع کارشناسی ارشد، مجازند از هر دو </a:t>
            </a:r>
            <a:r>
              <a:rPr lang="fa-IR" sz="2400" b="1" dirty="0" smtClean="0">
                <a:solidFill>
                  <a:schemeClr val="bg2">
                    <a:lumMod val="50000"/>
                  </a:schemeClr>
                </a:solidFill>
                <a:cs typeface="B Roya" pitchFamily="2" charset="-78"/>
              </a:rPr>
              <a:t>نوع تسهیلات(با آزمون و بدون آزمون) در سال اول برای پذیرش استفاده نمایند </a:t>
            </a:r>
            <a:r>
              <a:rPr lang="fa-IR" sz="2400" b="1" dirty="0" smtClean="0">
                <a:cs typeface="B Roya" pitchFamily="2" charset="-78"/>
              </a:rPr>
              <a:t>و از طرفی </a:t>
            </a:r>
            <a:r>
              <a:rPr lang="fa-IR" sz="2400" dirty="0" smtClean="0">
                <a:cs typeface="B Roya" pitchFamily="2" charset="-78"/>
              </a:rPr>
              <a:t>می توانند به صورت آزاد هم در آزمون شرکت نمایند.</a:t>
            </a:r>
          </a:p>
          <a:p>
            <a:pPr algn="just">
              <a:lnSpc>
                <a:spcPct val="150000"/>
              </a:lnSpc>
            </a:pPr>
            <a:r>
              <a:rPr lang="fa-IR" sz="2400" dirty="0" smtClean="0">
                <a:cs typeface="B Roya" pitchFamily="2" charset="-78"/>
              </a:rPr>
              <a:t>- در صورت قبولی در هر دو روش انتخاب نوع سهمیه فوق بر عهده دانشجو خواهد بود.</a:t>
            </a:r>
          </a:p>
          <a:p>
            <a:pPr algn="just">
              <a:lnSpc>
                <a:spcPct val="150000"/>
              </a:lnSpc>
            </a:pPr>
            <a:r>
              <a:rPr lang="fa-IR" sz="2400" dirty="0" smtClean="0">
                <a:cs typeface="B Roya" pitchFamily="2" charset="-78"/>
              </a:rPr>
              <a:t>- برای رشته های خاص در مقطع ارشد(مثل گردش خون )که نیاز به دو سال سابقه کار بالینی دارند ، دو سال این دانشجویان جهت بهره مندی از سهمیه استعداد درخشان، بعد از اتمام طرح، محاسبه می شود.</a:t>
            </a:r>
            <a:endParaRPr lang="en-US" sz="2400" dirty="0" smtClean="0">
              <a:cs typeface="B Roya" pitchFamily="2" charset="-78"/>
            </a:endParaRPr>
          </a:p>
          <a:p>
            <a:pPr algn="just"/>
            <a:r>
              <a:rPr lang="fa-IR" sz="2400" dirty="0" smtClean="0">
                <a:cs typeface="B Roya" pitchFamily="2" charset="-78"/>
              </a:rPr>
              <a:t> </a:t>
            </a:r>
            <a:endParaRPr lang="fa-IR"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681809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5" name="Title 2"/>
          <p:cNvSpPr>
            <a:spLocks noGrp="1"/>
          </p:cNvSpPr>
          <p:nvPr>
            <p:ph idx="1"/>
          </p:nvPr>
        </p:nvSpPr>
        <p:spPr>
          <a:xfrm>
            <a:off x="457200" y="457200"/>
            <a:ext cx="8229600" cy="6096000"/>
          </a:xfrm>
        </p:spPr>
        <p:txBody>
          <a:bodyPr>
            <a:normAutofit fontScale="47500" lnSpcReduction="20000"/>
          </a:bodyPr>
          <a:lstStyle/>
          <a:p>
            <a:pPr algn="just">
              <a:lnSpc>
                <a:spcPct val="170000"/>
              </a:lnSpc>
              <a:buNone/>
            </a:pPr>
            <a:r>
              <a:rPr lang="fa-IR" sz="4900" u="sng" dirty="0" smtClean="0">
                <a:solidFill>
                  <a:srgbClr val="FF0000"/>
                </a:solidFill>
                <a:cs typeface="2  Titr" pitchFamily="2" charset="-78"/>
              </a:rPr>
              <a:t>ماده3- </a:t>
            </a:r>
            <a:r>
              <a:rPr lang="fa-IR" sz="4900" u="sng" dirty="0" smtClean="0">
                <a:solidFill>
                  <a:schemeClr val="bg2">
                    <a:lumMod val="50000"/>
                  </a:schemeClr>
                </a:solidFill>
                <a:cs typeface="2  Titr" pitchFamily="2" charset="-78"/>
              </a:rPr>
              <a:t>پذیرش با آزمون</a:t>
            </a:r>
            <a:endParaRPr lang="en-US" sz="4900" u="sng" dirty="0" smtClean="0">
              <a:solidFill>
                <a:schemeClr val="bg2">
                  <a:lumMod val="50000"/>
                </a:schemeClr>
              </a:solidFill>
              <a:cs typeface="2  Titr" pitchFamily="2" charset="-78"/>
            </a:endParaRPr>
          </a:p>
          <a:p>
            <a:pPr>
              <a:lnSpc>
                <a:spcPct val="170000"/>
              </a:lnSpc>
            </a:pPr>
            <a:r>
              <a:rPr lang="fa-IR" sz="3800" b="1" dirty="0" smtClean="0">
                <a:cs typeface="B Roya" pitchFamily="2" charset="-78"/>
              </a:rPr>
              <a:t>دانشجویان واجد شرایط مذکور در بند1-3 می توانند با رعایت دیگر شرایط مقرر در این ماده و با شرکت در آزمون ورودی برای تحصیل در دوره بالاتر( به استثنای دوره فوق تخصصی) در دانشگاه ها پذیرفته شوند.</a:t>
            </a:r>
            <a:endParaRPr lang="en-US" sz="3800" b="1" dirty="0" smtClean="0">
              <a:cs typeface="B Roya" pitchFamily="2" charset="-78"/>
            </a:endParaRPr>
          </a:p>
          <a:p>
            <a:pPr>
              <a:lnSpc>
                <a:spcPct val="170000"/>
              </a:lnSpc>
            </a:pPr>
            <a:r>
              <a:rPr lang="fa-IR" sz="3800" b="1" u="sng" dirty="0" smtClean="0">
                <a:solidFill>
                  <a:srgbClr val="0070C0"/>
                </a:solidFill>
                <a:cs typeface="B Roya" pitchFamily="2" charset="-78"/>
              </a:rPr>
              <a:t>1-3-دانشجویان واجد شرایط عبارتند از:</a:t>
            </a:r>
            <a:endParaRPr lang="en-US" sz="3800" b="1" u="sng" dirty="0" smtClean="0">
              <a:solidFill>
                <a:srgbClr val="0070C0"/>
              </a:solidFill>
              <a:cs typeface="B Roya" pitchFamily="2" charset="-78"/>
            </a:endParaRPr>
          </a:p>
          <a:p>
            <a:pPr>
              <a:lnSpc>
                <a:spcPct val="170000"/>
              </a:lnSpc>
            </a:pPr>
            <a:r>
              <a:rPr lang="fa-IR" sz="3800" b="1" u="sng" dirty="0" smtClean="0">
                <a:cs typeface="B Roya" pitchFamily="2" charset="-78"/>
              </a:rPr>
              <a:t>الف</a:t>
            </a:r>
            <a:r>
              <a:rPr lang="fa-IR" sz="3800" b="1" dirty="0" smtClean="0">
                <a:cs typeface="B Roya" pitchFamily="2" charset="-78"/>
              </a:rPr>
              <a:t>-برگزیدگان آزمون سراسری گروه آزمایشی علوم تجربی با </a:t>
            </a:r>
            <a:r>
              <a:rPr lang="fa-IR" sz="3800" b="1" dirty="0" smtClean="0">
                <a:solidFill>
                  <a:srgbClr val="FF0000"/>
                </a:solidFill>
                <a:cs typeface="B Roya" pitchFamily="2" charset="-78"/>
              </a:rPr>
              <a:t>کسب رتبه کشوری مساوی و کمتر از 500</a:t>
            </a:r>
            <a:r>
              <a:rPr lang="fa-IR" sz="3800" b="1" dirty="0" smtClean="0">
                <a:cs typeface="B Roya" pitchFamily="2" charset="-78"/>
              </a:rPr>
              <a:t>(با معرفی سازمان سنجش آموزش کشور)</a:t>
            </a:r>
            <a:endParaRPr lang="en-US" sz="3800" b="1" dirty="0" smtClean="0">
              <a:cs typeface="B Roya" pitchFamily="2" charset="-78"/>
            </a:endParaRPr>
          </a:p>
          <a:p>
            <a:pPr>
              <a:lnSpc>
                <a:spcPct val="170000"/>
              </a:lnSpc>
            </a:pPr>
            <a:r>
              <a:rPr lang="fa-IR" sz="3800" b="1" u="sng" dirty="0" smtClean="0">
                <a:cs typeface="B Roya" pitchFamily="2" charset="-78"/>
              </a:rPr>
              <a:t>ب</a:t>
            </a:r>
            <a:r>
              <a:rPr lang="fa-IR" sz="3800" b="1" dirty="0" smtClean="0">
                <a:cs typeface="B Roya" pitchFamily="2" charset="-78"/>
              </a:rPr>
              <a:t>-دارندگان </a:t>
            </a:r>
            <a:r>
              <a:rPr lang="fa-IR" sz="3800" b="1" dirty="0" smtClean="0">
                <a:solidFill>
                  <a:srgbClr val="FF0000"/>
                </a:solidFill>
                <a:cs typeface="B Roya" pitchFamily="2" charset="-78"/>
              </a:rPr>
              <a:t>مدال طلا، نقره و برنز کشوری از المپیاد های علمی دانش آموزی شیمی-ریاضی-فیزیک-زیست شناسی-رایانه و نجوم</a:t>
            </a:r>
            <a:r>
              <a:rPr lang="fa-IR" sz="3800" b="1" dirty="0" smtClean="0">
                <a:cs typeface="B Roya" pitchFamily="2" charset="-78"/>
              </a:rPr>
              <a:t>(با معرفی سازمان ملی پرورش استعداد های درخشان)</a:t>
            </a:r>
            <a:endParaRPr lang="en-US" sz="3800" b="1" dirty="0" smtClean="0">
              <a:cs typeface="B Roya" pitchFamily="2" charset="-78"/>
            </a:endParaRPr>
          </a:p>
          <a:p>
            <a:pPr>
              <a:lnSpc>
                <a:spcPct val="170000"/>
              </a:lnSpc>
            </a:pPr>
            <a:r>
              <a:rPr lang="fa-IR" sz="3800" b="1" u="sng" dirty="0" smtClean="0">
                <a:cs typeface="B Roya" pitchFamily="2" charset="-78"/>
              </a:rPr>
              <a:t>ج</a:t>
            </a:r>
            <a:r>
              <a:rPr lang="fa-IR" sz="3800" b="1" dirty="0" smtClean="0">
                <a:cs typeface="B Roya" pitchFamily="2" charset="-78"/>
              </a:rPr>
              <a:t>-</a:t>
            </a:r>
            <a:r>
              <a:rPr lang="fa-IR" sz="3800" b="1" dirty="0" smtClean="0">
                <a:solidFill>
                  <a:srgbClr val="FF0000"/>
                </a:solidFill>
                <a:cs typeface="B Roya" pitchFamily="2" charset="-78"/>
              </a:rPr>
              <a:t>رتبه های اول تا سوم انفرادی </a:t>
            </a:r>
            <a:r>
              <a:rPr lang="fa-IR" sz="3800" b="1" dirty="0" smtClean="0">
                <a:cs typeface="B Roya" pitchFamily="2" charset="-78"/>
              </a:rPr>
              <a:t>و </a:t>
            </a:r>
            <a:r>
              <a:rPr lang="fa-IR" sz="3800" b="1" dirty="0" smtClean="0">
                <a:solidFill>
                  <a:srgbClr val="FF0000"/>
                </a:solidFill>
                <a:cs typeface="B Roya" pitchFamily="2" charset="-78"/>
              </a:rPr>
              <a:t>رتبه اول گروهی کشوری المپیاد علمی دانشجویان علوم پزشکی کشور </a:t>
            </a:r>
            <a:r>
              <a:rPr lang="fa-IR" sz="3800" b="1" dirty="0" smtClean="0">
                <a:cs typeface="B Roya" pitchFamily="2" charset="-78"/>
              </a:rPr>
              <a:t>در هر یک از حیطه های المپیاد (به شرط آنکه هر یک از اعضای برگزیده رتبه اول گروهی،  در مرحله انفرادی</a:t>
            </a:r>
            <a:r>
              <a:rPr lang="fa-IR" sz="3800" b="1" dirty="0" smtClean="0">
                <a:solidFill>
                  <a:srgbClr val="FF0000"/>
                </a:solidFill>
                <a:cs typeface="B Roya" pitchFamily="2" charset="-78"/>
              </a:rPr>
              <a:t>80% </a:t>
            </a:r>
            <a:r>
              <a:rPr lang="fa-IR" sz="3800" b="1" dirty="0" smtClean="0">
                <a:cs typeface="B Roya" pitchFamily="2" charset="-78"/>
              </a:rPr>
              <a:t>نمره نفر سوم انفرادی همان حیطه را کسب نموده باشند)با معرفی دبیرخانه المپیاد علمی وزارت متبوع</a:t>
            </a:r>
          </a:p>
          <a:p>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77500" lnSpcReduction="20000"/>
          </a:bodyPr>
          <a:lstStyle/>
          <a:p>
            <a:pPr>
              <a:lnSpc>
                <a:spcPct val="170000"/>
              </a:lnSpc>
            </a:pPr>
            <a:endParaRPr lang="fa-IR" dirty="0" smtClean="0">
              <a:cs typeface="B Roya" pitchFamily="2" charset="-78"/>
            </a:endParaRPr>
          </a:p>
          <a:p>
            <a:pPr algn="just">
              <a:lnSpc>
                <a:spcPct val="170000"/>
              </a:lnSpc>
            </a:pPr>
            <a:r>
              <a:rPr lang="fa-IR" sz="2800" b="1" u="sng" dirty="0" smtClean="0">
                <a:cs typeface="B Roya" pitchFamily="2" charset="-78"/>
              </a:rPr>
              <a:t>د</a:t>
            </a:r>
            <a:r>
              <a:rPr lang="fa-IR" sz="2800" b="1" dirty="0" smtClean="0">
                <a:cs typeface="B Roya" pitchFamily="2" charset="-78"/>
              </a:rPr>
              <a:t>-</a:t>
            </a:r>
            <a:r>
              <a:rPr lang="fa-IR" sz="2800" b="1" dirty="0" smtClean="0">
                <a:solidFill>
                  <a:srgbClr val="FF0000"/>
                </a:solidFill>
                <a:cs typeface="B Roya" pitchFamily="2" charset="-78"/>
              </a:rPr>
              <a:t>رتبه </a:t>
            </a:r>
            <a:r>
              <a:rPr lang="fa-IR" sz="2800" b="1" dirty="0" smtClean="0">
                <a:solidFill>
                  <a:srgbClr val="FF0000"/>
                </a:solidFill>
                <a:cs typeface="B Roya" pitchFamily="2" charset="-78"/>
              </a:rPr>
              <a:t>های اول تا سوم کشوری جشنواره رازی،جشنواره های خوارزمی و جوان خوارزمی</a:t>
            </a:r>
            <a:r>
              <a:rPr lang="fa-IR" sz="2800" dirty="0" smtClean="0">
                <a:cs typeface="B Roya" pitchFamily="2" charset="-78"/>
              </a:rPr>
              <a:t>(در</a:t>
            </a:r>
            <a:r>
              <a:rPr lang="fa-IR" sz="2800" b="1" dirty="0" smtClean="0">
                <a:solidFill>
                  <a:srgbClr val="FF0000"/>
                </a:solidFill>
                <a:cs typeface="B Roya" pitchFamily="2" charset="-78"/>
              </a:rPr>
              <a:t> </a:t>
            </a:r>
            <a:r>
              <a:rPr lang="fa-IR" sz="2800" dirty="0" smtClean="0">
                <a:cs typeface="B Roya" pitchFamily="2" charset="-78"/>
              </a:rPr>
              <a:t>زمینه علوم پزشکی) و نفرات اول تا سوم جشنواره جایزه ملی ایثار با معرفی دبیرخانه های مربوطه</a:t>
            </a:r>
            <a:endParaRPr lang="fa-IR" dirty="0" smtClean="0">
              <a:cs typeface="B Roya" pitchFamily="2" charset="-78"/>
            </a:endParaRPr>
          </a:p>
          <a:p>
            <a:pPr algn="just">
              <a:lnSpc>
                <a:spcPct val="170000"/>
              </a:lnSpc>
            </a:pPr>
            <a:r>
              <a:rPr lang="fa-IR" sz="2800" b="1" u="sng" dirty="0" smtClean="0">
                <a:cs typeface="B Roya" pitchFamily="2" charset="-78"/>
              </a:rPr>
              <a:t>ه</a:t>
            </a:r>
            <a:r>
              <a:rPr lang="fa-IR" sz="2800" b="1" dirty="0" smtClean="0">
                <a:cs typeface="B Roya" pitchFamily="2" charset="-78"/>
              </a:rPr>
              <a:t>-</a:t>
            </a:r>
            <a:r>
              <a:rPr lang="fa-IR" sz="2800" b="1" dirty="0" smtClean="0">
                <a:solidFill>
                  <a:srgbClr val="FF0000"/>
                </a:solidFill>
                <a:cs typeface="B Roya" pitchFamily="2" charset="-78"/>
              </a:rPr>
              <a:t>اختراع </a:t>
            </a:r>
            <a:r>
              <a:rPr lang="fa-IR" sz="2800" b="1" dirty="0" smtClean="0">
                <a:solidFill>
                  <a:srgbClr val="FF0000"/>
                </a:solidFill>
                <a:cs typeface="B Roya" pitchFamily="2" charset="-78"/>
              </a:rPr>
              <a:t>ثبت شده </a:t>
            </a:r>
            <a:r>
              <a:rPr lang="fa-IR" sz="2800" dirty="0" smtClean="0">
                <a:cs typeface="B Roya" pitchFamily="2" charset="-78"/>
              </a:rPr>
              <a:t>در زمینه علوم پزشکی با تایید معاونت تحقیقات و فن آوری وزارت بر اساس ضوابط مربوطه( اگر دانشجویان به صورت اشتراکی ثبت اختراع دارند متقاضی استعداد درخشان باید حدقل 50 درصد مالکیت ثبت اختراع را به نام خودش داشته باشد.</a:t>
            </a:r>
            <a:endParaRPr lang="en-US" sz="2800" dirty="0" smtClean="0">
              <a:cs typeface="B Roya" pitchFamily="2" charset="-78"/>
            </a:endParaRPr>
          </a:p>
          <a:p>
            <a:pPr algn="just">
              <a:lnSpc>
                <a:spcPct val="170000"/>
              </a:lnSpc>
            </a:pPr>
            <a:r>
              <a:rPr lang="fa-IR" sz="2800" b="1" u="sng" dirty="0" smtClean="0">
                <a:cs typeface="B Roya" pitchFamily="2" charset="-78"/>
              </a:rPr>
              <a:t>و</a:t>
            </a:r>
            <a:r>
              <a:rPr lang="fa-IR" sz="2800" b="1" dirty="0" smtClean="0">
                <a:cs typeface="B Roya" pitchFamily="2" charset="-78"/>
              </a:rPr>
              <a:t>-</a:t>
            </a:r>
            <a:r>
              <a:rPr lang="fa-IR" sz="2800" b="1" dirty="0" smtClean="0">
                <a:solidFill>
                  <a:srgbClr val="FF0000"/>
                </a:solidFill>
                <a:cs typeface="B Roya" pitchFamily="2" charset="-78"/>
              </a:rPr>
              <a:t>دانشجویان نمونه کشوری </a:t>
            </a:r>
            <a:r>
              <a:rPr lang="fa-IR" sz="2800" dirty="0" smtClean="0">
                <a:cs typeface="B Roya" pitchFamily="2" charset="-78"/>
              </a:rPr>
              <a:t>گروه پزشکی در هر مقطع با معرفی ستاد انتخاب دانشجوی نمونه کشوری</a:t>
            </a:r>
            <a:endParaRPr lang="en-US" sz="2800"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533400"/>
            <a:ext cx="8229600" cy="5473700"/>
          </a:xfrm>
        </p:spPr>
        <p:txBody>
          <a:bodyPr>
            <a:normAutofit/>
          </a:bodyPr>
          <a:lstStyle/>
          <a:p>
            <a:r>
              <a:rPr lang="fa-IR" sz="3200" u="sng" dirty="0" smtClean="0">
                <a:cs typeface="B Nazanin" panose="00000400000000000000" pitchFamily="2" charset="-78"/>
              </a:rPr>
              <a:t>ز</a:t>
            </a:r>
            <a:r>
              <a:rPr lang="fa-IR" sz="3200" dirty="0" smtClean="0">
                <a:cs typeface="B Nazanin" panose="00000400000000000000" pitchFamily="2" charset="-78"/>
              </a:rPr>
              <a:t>-</a:t>
            </a:r>
            <a:r>
              <a:rPr lang="fa-IR" sz="3200" b="1" dirty="0" smtClean="0">
                <a:solidFill>
                  <a:srgbClr val="FF0000"/>
                </a:solidFill>
                <a:cs typeface="B Nazanin" panose="00000400000000000000" pitchFamily="2" charset="-78"/>
              </a:rPr>
              <a:t>2/5% </a:t>
            </a:r>
            <a:r>
              <a:rPr lang="fa-IR" sz="3200" dirty="0" smtClean="0">
                <a:cs typeface="B Nazanin" panose="00000400000000000000" pitchFamily="2" charset="-78"/>
              </a:rPr>
              <a:t>پذیرفته شدگان برتر کشوری در هر یک از آزمون های متمرکز جامع علوم پایه پزشکی، دندانپزشکی،جامع داروسازی و جامع پیش کارورزی پزشکی با کسب حداقل 75 درصد نمره کل آزمون مربوطه با معرفی مرکز سنجش</a:t>
            </a:r>
          </a:p>
          <a:p>
            <a:pPr>
              <a:lnSpc>
                <a:spcPct val="150000"/>
              </a:lnSpc>
            </a:pPr>
            <a:r>
              <a:rPr lang="fa-IR" sz="2800" u="sng" dirty="0" smtClean="0">
                <a:cs typeface="B Nazanin" panose="00000400000000000000" pitchFamily="2" charset="-78"/>
              </a:rPr>
              <a:t>ح</a:t>
            </a:r>
            <a:r>
              <a:rPr lang="fa-IR" sz="2800" dirty="0" smtClean="0">
                <a:cs typeface="B Nazanin" panose="00000400000000000000" pitchFamily="2" charset="-78"/>
              </a:rPr>
              <a:t>-</a:t>
            </a:r>
            <a:r>
              <a:rPr lang="fa-IR" sz="2800" b="1" dirty="0" smtClean="0">
                <a:solidFill>
                  <a:srgbClr val="FF0000"/>
                </a:solidFill>
                <a:cs typeface="B Nazanin" panose="00000400000000000000" pitchFamily="2" charset="-78"/>
              </a:rPr>
              <a:t>رتبه های برتر </a:t>
            </a:r>
            <a:r>
              <a:rPr lang="fa-IR" sz="2800" dirty="0" smtClean="0">
                <a:cs typeface="B Nazanin" panose="00000400000000000000" pitchFamily="2" charset="-78"/>
              </a:rPr>
              <a:t>پذیرفته شدگان در آزمون ورودی دوره های تحصیلات تکمیلی </a:t>
            </a:r>
            <a:r>
              <a:rPr lang="fa-IR" sz="2800" dirty="0" smtClean="0">
                <a:solidFill>
                  <a:srgbClr val="FF0000"/>
                </a:solidFill>
                <a:cs typeface="B Nazanin" panose="00000400000000000000" pitchFamily="2" charset="-78"/>
              </a:rPr>
              <a:t>کارشناسی ارشد</a:t>
            </a:r>
            <a:r>
              <a:rPr lang="fa-IR" sz="2800" dirty="0" smtClean="0">
                <a:cs typeface="B Nazanin" panose="00000400000000000000" pitchFamily="2" charset="-78"/>
              </a:rPr>
              <a:t>: تا 20 نفر پذیرفته شده در هر رشته </a:t>
            </a:r>
            <a:r>
              <a:rPr lang="fa-IR" sz="2800" u="sng" dirty="0" smtClean="0">
                <a:cs typeface="B Nazanin" panose="00000400000000000000" pitchFamily="2" charset="-78"/>
              </a:rPr>
              <a:t>نفر اول </a:t>
            </a:r>
            <a:r>
              <a:rPr lang="fa-IR" sz="2800" dirty="0" smtClean="0">
                <a:cs typeface="B Nazanin" panose="00000400000000000000" pitchFamily="2" charset="-78"/>
              </a:rPr>
              <a:t>کشوری، تا 50 نفر پذیرفته شده در هر رشته </a:t>
            </a:r>
            <a:r>
              <a:rPr lang="fa-IR" sz="2800" u="sng" dirty="0" smtClean="0">
                <a:cs typeface="B Nazanin" panose="00000400000000000000" pitchFamily="2" charset="-78"/>
              </a:rPr>
              <a:t>نفراول و دوم کشوری </a:t>
            </a:r>
            <a:r>
              <a:rPr lang="fa-IR" sz="2800" dirty="0" smtClean="0">
                <a:cs typeface="B Nazanin" panose="00000400000000000000" pitchFamily="2" charset="-78"/>
              </a:rPr>
              <a:t>و در صورتی که تعداد پذیرفته شدگان بیش از 50 نفر باشد در مجموع </a:t>
            </a:r>
            <a:r>
              <a:rPr lang="fa-IR" sz="2800" u="sng" dirty="0" smtClean="0">
                <a:cs typeface="B Nazanin" panose="00000400000000000000" pitchFamily="2" charset="-78"/>
              </a:rPr>
              <a:t>نفر اول تا سوم </a:t>
            </a:r>
            <a:r>
              <a:rPr lang="fa-IR" sz="2800" dirty="0" smtClean="0">
                <a:cs typeface="B Nazanin" panose="00000400000000000000" pitchFamily="2" charset="-78"/>
              </a:rPr>
              <a:t>کشوری.</a:t>
            </a:r>
            <a:endParaRPr lang="en-US" sz="2800" dirty="0" smtClean="0">
              <a:cs typeface="B Nazanin" panose="00000400000000000000" pitchFamily="2" charset="-78"/>
            </a:endParaRPr>
          </a:p>
          <a:p>
            <a:endParaRPr lang="en-US" dirty="0" smtClean="0"/>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2">
              <a:lumMod val="20000"/>
              <a:lumOff val="80000"/>
            </a:schemeClr>
          </a:solidFill>
        </p:spPr>
        <p:txBody>
          <a:bodyPr/>
          <a:lstStyle/>
          <a:p>
            <a:pPr lvl="0" algn="just">
              <a:lnSpc>
                <a:spcPct val="150000"/>
              </a:lnSpc>
              <a:buClr>
                <a:srgbClr val="2DA2BF"/>
              </a:buClr>
            </a:pPr>
            <a:r>
              <a:rPr lang="fa-IR" sz="2200" b="1" dirty="0" smtClean="0">
                <a:solidFill>
                  <a:prstClr val="black"/>
                </a:solidFill>
                <a:cs typeface="B Nazanin" panose="00000400000000000000" pitchFamily="2" charset="-78"/>
              </a:rPr>
              <a:t>ی</a:t>
            </a:r>
            <a:r>
              <a:rPr lang="fa-IR" sz="2200" b="1" u="sng" dirty="0" smtClean="0">
                <a:solidFill>
                  <a:prstClr val="black"/>
                </a:solidFill>
                <a:cs typeface="B Nazanin" panose="00000400000000000000" pitchFamily="2" charset="-78"/>
              </a:rPr>
              <a:t>-دانشجویان </a:t>
            </a:r>
            <a:r>
              <a:rPr lang="fa-IR" sz="2200" b="1" u="sng" dirty="0">
                <a:solidFill>
                  <a:prstClr val="black"/>
                </a:solidFill>
                <a:cs typeface="B Nazanin" panose="00000400000000000000" pitchFamily="2" charset="-78"/>
              </a:rPr>
              <a:t>پژوهشگر برجسته </a:t>
            </a:r>
            <a:r>
              <a:rPr lang="fa-IR" sz="2200" dirty="0">
                <a:solidFill>
                  <a:prstClr val="black"/>
                </a:solidFill>
                <a:cs typeface="B Nazanin" panose="00000400000000000000" pitchFamily="2" charset="-78"/>
              </a:rPr>
              <a:t>بر اساس دستورالعمل اجرایی «نحوه امتیاز دهی به فعالیتهای تحقیقاتی دانشجویان پژوهشگر موضوع بند ک» که از سوی معاونت تحقیقات و فناوری وزارت متبوع تدوین و به دانشگاه ها ابلاغ شده است.</a:t>
            </a:r>
          </a:p>
          <a:p>
            <a:pPr lvl="0" algn="just">
              <a:lnSpc>
                <a:spcPct val="150000"/>
              </a:lnSpc>
              <a:buClr>
                <a:srgbClr val="2DA2BF"/>
              </a:buClr>
            </a:pPr>
            <a:r>
              <a:rPr lang="fa-IR" sz="2200" dirty="0">
                <a:solidFill>
                  <a:prstClr val="black"/>
                </a:solidFill>
                <a:cs typeface="B Nazanin" panose="00000400000000000000" pitchFamily="2" charset="-78"/>
              </a:rPr>
              <a:t>این دانشجویان توسط معاون پژوهشی دانشگاه ها جهت تایید نهایی به معاونت تحقیقات و فناوری وزارت معرفی می شوند</a:t>
            </a:r>
            <a:r>
              <a:rPr lang="fa-IR" sz="2200" dirty="0" smtClean="0">
                <a:solidFill>
                  <a:prstClr val="black"/>
                </a:solidFill>
                <a:cs typeface="B Nazanin" panose="00000400000000000000" pitchFamily="2" charset="-78"/>
              </a:rPr>
              <a:t>.</a:t>
            </a:r>
          </a:p>
          <a:p>
            <a:pPr lvl="0" algn="just">
              <a:lnSpc>
                <a:spcPct val="150000"/>
              </a:lnSpc>
              <a:buClr>
                <a:srgbClr val="2DA2BF"/>
              </a:buClr>
            </a:pPr>
            <a:endParaRPr lang="fa-IR" sz="2200" dirty="0">
              <a:solidFill>
                <a:prstClr val="black"/>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Title 3"/>
          <p:cNvSpPr>
            <a:spLocks noGrp="1"/>
          </p:cNvSpPr>
          <p:nvPr>
            <p:ph type="title"/>
          </p:nvPr>
        </p:nvSpPr>
        <p:spPr/>
        <p:txBody>
          <a:bodyPr/>
          <a:lstStyle/>
          <a:p>
            <a:endParaRPr lang="fa-IR" dirty="0"/>
          </a:p>
        </p:txBody>
      </p:sp>
    </p:spTree>
    <p:extLst>
      <p:ext uri="{BB962C8B-B14F-4D97-AF65-F5344CB8AC3E}">
        <p14:creationId xmlns:p14="http://schemas.microsoft.com/office/powerpoint/2010/main" val="3257297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algn="just"/>
            <a:r>
              <a:rPr lang="fa-IR" sz="2800" b="1" u="sng" dirty="0" smtClean="0">
                <a:cs typeface="B Nazanin" panose="00000400000000000000" pitchFamily="2" charset="-78"/>
              </a:rPr>
              <a:t>ط-10 % </a:t>
            </a:r>
            <a:r>
              <a:rPr lang="fa-IR" sz="2800" dirty="0" smtClean="0">
                <a:cs typeface="B Nazanin" panose="00000400000000000000" pitchFamily="2" charset="-78"/>
              </a:rPr>
              <a:t>برتر فارغ التحصیلان در هر رشته با ورودی مشترک در مقاطع کارشناسی و بالاتر در هر دانشگاه(مشروط بر اینکه تعداد فارغ </a:t>
            </a:r>
            <a:r>
              <a:rPr lang="fa-IR" sz="2800" u="sng" dirty="0" smtClean="0">
                <a:cs typeface="B Nazanin" panose="00000400000000000000" pitchFamily="2" charset="-78"/>
              </a:rPr>
              <a:t>التحصیلان هر دوره حداقل 5 نفر باشند</a:t>
            </a:r>
            <a:r>
              <a:rPr lang="fa-IR" sz="2800" dirty="0" smtClean="0">
                <a:cs typeface="B Nazanin" panose="00000400000000000000" pitchFamily="2" charset="-78"/>
              </a:rPr>
              <a:t>) با کسب معدل </a:t>
            </a:r>
            <a:r>
              <a:rPr lang="fa-IR" sz="2800" u="sng" dirty="0" smtClean="0">
                <a:cs typeface="B Nazanin" panose="00000400000000000000" pitchFamily="2" charset="-78"/>
              </a:rPr>
              <a:t>کل </a:t>
            </a:r>
            <a:r>
              <a:rPr lang="fa-IR" sz="2800" u="sng" dirty="0" smtClean="0">
                <a:solidFill>
                  <a:schemeClr val="accent2"/>
                </a:solidFill>
                <a:cs typeface="B Nazanin" panose="00000400000000000000" pitchFamily="2" charset="-78"/>
              </a:rPr>
              <a:t>حداقل 17</a:t>
            </a:r>
          </a:p>
          <a:p>
            <a:pPr algn="just"/>
            <a:endParaRPr lang="fa-IR" sz="2800" u="sng" dirty="0" smtClean="0">
              <a:solidFill>
                <a:schemeClr val="accent2"/>
              </a:solidFill>
              <a:cs typeface="B Nazanin" panose="00000400000000000000" pitchFamily="2" charset="-78"/>
            </a:endParaRPr>
          </a:p>
          <a:p>
            <a:pPr algn="just"/>
            <a:r>
              <a:rPr lang="fa-IR" sz="2800" dirty="0" smtClean="0">
                <a:cs typeface="B Nazanin" panose="00000400000000000000" pitchFamily="2" charset="-78"/>
              </a:rPr>
              <a:t>-تبصره 1: مجموع دانش آموختگان یک دانشگاه در یک سال تحصیلی( از مهر هر سال لغایت شهریور سال بعد)، اعم از دانشجویان بهره مند از آموزش رایگان، شهریه پرداز، پردیس خودگردان و بین الملل و...)ملاک 10 درصد برتر فارغ التحصیلان قرار می گیرند.</a:t>
            </a:r>
          </a:p>
          <a:p>
            <a:pPr algn="just"/>
            <a:r>
              <a:rPr lang="fa-IR" sz="2800" dirty="0" smtClean="0">
                <a:cs typeface="B Nazanin" panose="00000400000000000000" pitchFamily="2" charset="-78"/>
              </a:rPr>
              <a:t>- در صورتی که دانشگاه، در یک رشته و در دو مقطع متفاوت دانشجو بپذیرد،(مثال رشته هوشبری، بهداشت محیط و...) برای با آزمون و بدون ازمون هر یک به صورت جداگانه معرفی می شوند.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02491"/>
          </a:xfrm>
        </p:spPr>
        <p:txBody>
          <a:bodyPr>
            <a:normAutofit lnSpcReduction="10000"/>
          </a:bodyPr>
          <a:lstStyle/>
          <a:p>
            <a:pPr>
              <a:lnSpc>
                <a:spcPct val="150000"/>
              </a:lnSpc>
            </a:pPr>
            <a:r>
              <a:rPr lang="fa-IR" u="sng" dirty="0">
                <a:cs typeface="B Nazanin" panose="00000400000000000000" pitchFamily="2" charset="-78"/>
              </a:rPr>
              <a:t>تبصره 2: نحوه محاسبه معدل کل برای اعلام 10 درصد برتر:</a:t>
            </a:r>
          </a:p>
          <a:p>
            <a:pPr lvl="0">
              <a:lnSpc>
                <a:spcPct val="150000"/>
              </a:lnSpc>
              <a:buClr>
                <a:srgbClr val="2DA2BF"/>
              </a:buClr>
            </a:pPr>
            <a:r>
              <a:rPr lang="fa-IR" dirty="0">
                <a:cs typeface="B Nazanin" panose="00000400000000000000" pitchFamily="2" charset="-78"/>
              </a:rPr>
              <a:t> </a:t>
            </a:r>
            <a:r>
              <a:rPr lang="fa-IR" dirty="0">
                <a:solidFill>
                  <a:prstClr val="black"/>
                </a:solidFill>
                <a:cs typeface="B Nazanin" panose="00000400000000000000" pitchFamily="2" charset="-78"/>
              </a:rPr>
              <a:t>مقطع </a:t>
            </a:r>
            <a:r>
              <a:rPr lang="fa-IR" dirty="0" smtClean="0">
                <a:solidFill>
                  <a:prstClr val="black"/>
                </a:solidFill>
                <a:cs typeface="B Nazanin" panose="00000400000000000000" pitchFamily="2" charset="-78"/>
              </a:rPr>
              <a:t>کارشناسی ناپیوسته </a:t>
            </a:r>
            <a:r>
              <a:rPr lang="fa-IR" dirty="0">
                <a:solidFill>
                  <a:prstClr val="black"/>
                </a:solidFill>
                <a:cs typeface="B Nazanin" panose="00000400000000000000" pitchFamily="2" charset="-78"/>
              </a:rPr>
              <a:t>بدون احتساب ترم آخر(تا پایان ترم </a:t>
            </a:r>
            <a:r>
              <a:rPr lang="fa-IR" dirty="0" smtClean="0">
                <a:solidFill>
                  <a:prstClr val="black"/>
                </a:solidFill>
                <a:cs typeface="B Nazanin" panose="00000400000000000000" pitchFamily="2" charset="-78"/>
              </a:rPr>
              <a:t>3) </a:t>
            </a:r>
            <a:r>
              <a:rPr lang="fa-IR" dirty="0">
                <a:solidFill>
                  <a:prstClr val="black"/>
                </a:solidFill>
                <a:cs typeface="B Nazanin" panose="00000400000000000000" pitchFamily="2" charset="-78"/>
              </a:rPr>
              <a:t>و با گذراندن حداقل </a:t>
            </a:r>
            <a:r>
              <a:rPr lang="fa-IR" dirty="0" smtClean="0">
                <a:solidFill>
                  <a:prstClr val="black"/>
                </a:solidFill>
                <a:cs typeface="B Nazanin" panose="00000400000000000000" pitchFamily="2" charset="-78"/>
              </a:rPr>
              <a:t>50 </a:t>
            </a:r>
            <a:r>
              <a:rPr lang="fa-IR" dirty="0">
                <a:solidFill>
                  <a:prstClr val="black"/>
                </a:solidFill>
                <a:cs typeface="B Nazanin" panose="00000400000000000000" pitchFamily="2" charset="-78"/>
              </a:rPr>
              <a:t>واحد درسی</a:t>
            </a:r>
          </a:p>
          <a:p>
            <a:pPr>
              <a:lnSpc>
                <a:spcPct val="150000"/>
              </a:lnSpc>
            </a:pPr>
            <a:r>
              <a:rPr lang="fa-IR" dirty="0" smtClean="0">
                <a:cs typeface="B Nazanin" panose="00000400000000000000" pitchFamily="2" charset="-78"/>
              </a:rPr>
              <a:t>مقطع کارشناسی پیوسته </a:t>
            </a:r>
            <a:r>
              <a:rPr lang="fa-IR" dirty="0">
                <a:cs typeface="B Nazanin" panose="00000400000000000000" pitchFamily="2" charset="-78"/>
              </a:rPr>
              <a:t>بدون احتساب ترم آخر(تا پایان ترم 7</a:t>
            </a:r>
            <a:r>
              <a:rPr lang="fa-IR" dirty="0" smtClean="0">
                <a:cs typeface="B Nazanin" panose="00000400000000000000" pitchFamily="2" charset="-78"/>
              </a:rPr>
              <a:t>) و با گذراندن حداقل 115 واحد درسی</a:t>
            </a:r>
            <a:endParaRPr lang="fa-IR" dirty="0">
              <a:cs typeface="B Nazanin" panose="00000400000000000000" pitchFamily="2" charset="-78"/>
            </a:endParaRPr>
          </a:p>
          <a:p>
            <a:pPr>
              <a:lnSpc>
                <a:spcPct val="150000"/>
              </a:lnSpc>
            </a:pPr>
            <a:r>
              <a:rPr lang="fa-IR" dirty="0">
                <a:cs typeface="B Nazanin" panose="00000400000000000000" pitchFamily="2" charset="-78"/>
              </a:rPr>
              <a:t>-کارشناسی ارشد بدون </a:t>
            </a:r>
            <a:r>
              <a:rPr lang="fa-IR" dirty="0" smtClean="0">
                <a:cs typeface="B Nazanin" panose="00000400000000000000" pitchFamily="2" charset="-78"/>
              </a:rPr>
              <a:t>احتساب </a:t>
            </a:r>
            <a:r>
              <a:rPr lang="fa-IR" dirty="0">
                <a:cs typeface="B Nazanin" panose="00000400000000000000" pitchFamily="2" charset="-78"/>
              </a:rPr>
              <a:t>پایان </a:t>
            </a:r>
            <a:r>
              <a:rPr lang="fa-IR" dirty="0" smtClean="0">
                <a:cs typeface="B Nazanin" panose="00000400000000000000" pitchFamily="2" charset="-78"/>
              </a:rPr>
              <a:t>نامه</a:t>
            </a:r>
          </a:p>
          <a:p>
            <a:pPr>
              <a:lnSpc>
                <a:spcPct val="150000"/>
              </a:lnSpc>
            </a:pPr>
            <a:r>
              <a:rPr lang="fa-IR" dirty="0" smtClean="0">
                <a:cs typeface="B Nazanin" panose="00000400000000000000" pitchFamily="2" charset="-78"/>
              </a:rPr>
              <a:t> </a:t>
            </a:r>
            <a:r>
              <a:rPr lang="fa-IR" dirty="0">
                <a:cs typeface="B Nazanin" panose="00000400000000000000" pitchFamily="2" charset="-78"/>
              </a:rPr>
              <a:t>دکتری عمومی پزشکی تا پایان دوره </a:t>
            </a:r>
            <a:r>
              <a:rPr lang="fa-IR" sz="2400" dirty="0" smtClean="0">
                <a:cs typeface="B Nazanin" panose="00000400000000000000" pitchFamily="2" charset="-78"/>
              </a:rPr>
              <a:t>کارآموزی(قبل </a:t>
            </a:r>
            <a:r>
              <a:rPr lang="fa-IR" sz="2400" dirty="0">
                <a:cs typeface="B Nazanin" panose="00000400000000000000" pitchFamily="2" charset="-78"/>
              </a:rPr>
              <a:t>از آزمون پیش کارورزی) </a:t>
            </a:r>
            <a:endParaRPr lang="fa-IR" sz="2400" dirty="0" smtClean="0">
              <a:cs typeface="B Nazanin" panose="00000400000000000000" pitchFamily="2" charset="-78"/>
            </a:endParaRPr>
          </a:p>
          <a:p>
            <a:pPr>
              <a:lnSpc>
                <a:spcPct val="150000"/>
              </a:lnSpc>
            </a:pPr>
            <a:r>
              <a:rPr lang="fa-IR" dirty="0" smtClean="0">
                <a:cs typeface="B Nazanin" panose="00000400000000000000" pitchFamily="2" charset="-78"/>
              </a:rPr>
              <a:t>دکتری </a:t>
            </a:r>
            <a:r>
              <a:rPr lang="fa-IR" dirty="0">
                <a:cs typeface="B Nazanin" panose="00000400000000000000" pitchFamily="2" charset="-78"/>
              </a:rPr>
              <a:t>عمومی دندانپزشکی تا پایان نیمسال </a:t>
            </a:r>
            <a:r>
              <a:rPr lang="fa-IR" dirty="0" smtClean="0">
                <a:cs typeface="B Nazanin" panose="00000400000000000000" pitchFamily="2" charset="-78"/>
              </a:rPr>
              <a:t>11</a:t>
            </a:r>
          </a:p>
          <a:p>
            <a:pPr>
              <a:lnSpc>
                <a:spcPct val="150000"/>
              </a:lnSpc>
            </a:pPr>
            <a:r>
              <a:rPr lang="fa-IR" dirty="0" smtClean="0">
                <a:cs typeface="B Nazanin" panose="00000400000000000000" pitchFamily="2" charset="-78"/>
              </a:rPr>
              <a:t>برای </a:t>
            </a:r>
            <a:r>
              <a:rPr lang="fa-IR" dirty="0">
                <a:cs typeface="B Nazanin" panose="00000400000000000000" pitchFamily="2" charset="-78"/>
              </a:rPr>
              <a:t>دکتری عمومی داروسازی تا پایان 180 واحد </a:t>
            </a:r>
            <a:endParaRPr lang="fa-IR" dirty="0" smtClean="0">
              <a:cs typeface="B Nazanin" panose="00000400000000000000"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311131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lnSpc>
                <a:spcPct val="150000"/>
              </a:lnSpc>
            </a:pPr>
            <a:r>
              <a:rPr lang="fa-IR" dirty="0" smtClean="0">
                <a:cs typeface="B Nazanin" panose="00000400000000000000" pitchFamily="2" charset="-78"/>
              </a:rPr>
              <a:t>برای مقطع </a:t>
            </a:r>
            <a:r>
              <a:rPr lang="fa-IR" u="sng" dirty="0" smtClean="0">
                <a:cs typeface="B Nazanin" panose="00000400000000000000" pitchFamily="2" charset="-78"/>
              </a:rPr>
              <a:t>کارشناسی ناپیوسته4 </a:t>
            </a:r>
            <a:r>
              <a:rPr lang="fa-IR" dirty="0" smtClean="0">
                <a:cs typeface="B Nazanin" panose="00000400000000000000" pitchFamily="2" charset="-78"/>
              </a:rPr>
              <a:t>نیمسال</a:t>
            </a:r>
          </a:p>
          <a:p>
            <a:pPr>
              <a:lnSpc>
                <a:spcPct val="150000"/>
              </a:lnSpc>
            </a:pPr>
            <a:r>
              <a:rPr lang="fa-IR" u="sng" dirty="0" smtClean="0">
                <a:cs typeface="B Nazanin" panose="00000400000000000000" pitchFamily="2" charset="-78"/>
              </a:rPr>
              <a:t>کارشناسی پیوسته 8 </a:t>
            </a:r>
            <a:r>
              <a:rPr lang="fa-IR" dirty="0" smtClean="0">
                <a:cs typeface="B Nazanin" panose="00000400000000000000" pitchFamily="2" charset="-78"/>
              </a:rPr>
              <a:t>نیمسال</a:t>
            </a:r>
          </a:p>
          <a:p>
            <a:pPr>
              <a:lnSpc>
                <a:spcPct val="150000"/>
              </a:lnSpc>
            </a:pPr>
            <a:r>
              <a:rPr lang="fa-IR" u="sng" dirty="0" smtClean="0">
                <a:cs typeface="B Nazanin" panose="00000400000000000000" pitchFamily="2" charset="-78"/>
              </a:rPr>
              <a:t>کارشناسی ارشد ناپیوسته 5</a:t>
            </a:r>
            <a:r>
              <a:rPr lang="fa-IR" dirty="0" smtClean="0">
                <a:cs typeface="B Nazanin" panose="00000400000000000000" pitchFamily="2" charset="-78"/>
              </a:rPr>
              <a:t> نیمسال</a:t>
            </a:r>
          </a:p>
          <a:p>
            <a:pPr>
              <a:lnSpc>
                <a:spcPct val="150000"/>
              </a:lnSpc>
            </a:pPr>
            <a:r>
              <a:rPr lang="fa-IR" dirty="0" smtClean="0">
                <a:cs typeface="B Nazanin" panose="00000400000000000000" pitchFamily="2" charset="-78"/>
              </a:rPr>
              <a:t> </a:t>
            </a:r>
            <a:r>
              <a:rPr lang="fa-IR" u="sng" dirty="0" smtClean="0">
                <a:cs typeface="B Nazanin" panose="00000400000000000000" pitchFamily="2" charset="-78"/>
              </a:rPr>
              <a:t>دکتری عمومی 14</a:t>
            </a:r>
            <a:r>
              <a:rPr lang="fa-IR" dirty="0" smtClean="0">
                <a:cs typeface="B Nazanin" panose="00000400000000000000" pitchFamily="2" charset="-78"/>
              </a:rPr>
              <a:t> نیمسال</a:t>
            </a:r>
          </a:p>
          <a:p>
            <a:pPr>
              <a:lnSpc>
                <a:spcPct val="150000"/>
              </a:lnSpc>
            </a:pPr>
            <a:r>
              <a:rPr lang="fa-IR" u="sng" dirty="0" smtClean="0">
                <a:cs typeface="B Nazanin" panose="00000400000000000000" pitchFamily="2" charset="-78"/>
              </a:rPr>
              <a:t>دکتری عمومی دندانپزشکی 12</a:t>
            </a:r>
            <a:r>
              <a:rPr lang="fa-IR" dirty="0" smtClean="0">
                <a:cs typeface="B Nazanin" panose="00000400000000000000" pitchFamily="2" charset="-78"/>
              </a:rPr>
              <a:t> نیمسال </a:t>
            </a:r>
          </a:p>
          <a:p>
            <a:pPr>
              <a:lnSpc>
                <a:spcPct val="150000"/>
              </a:lnSpc>
            </a:pPr>
            <a:r>
              <a:rPr lang="fa-IR" u="sng" dirty="0" smtClean="0">
                <a:cs typeface="B Nazanin" panose="00000400000000000000" pitchFamily="2" charset="-78"/>
              </a:rPr>
              <a:t>دکتری عمومی داروسازی 11 </a:t>
            </a:r>
            <a:r>
              <a:rPr lang="fa-IR" dirty="0" smtClean="0">
                <a:cs typeface="B Nazanin" panose="00000400000000000000" pitchFamily="2" charset="-78"/>
              </a:rPr>
              <a:t>نیمسال</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Title 3"/>
          <p:cNvSpPr>
            <a:spLocks noGrp="1"/>
          </p:cNvSpPr>
          <p:nvPr>
            <p:ph type="title"/>
          </p:nvPr>
        </p:nvSpPr>
        <p:spPr/>
        <p:txBody>
          <a:bodyPr/>
          <a:lstStyle/>
          <a:p>
            <a:pPr algn="ctr"/>
            <a:r>
              <a:rPr lang="fa-IR" dirty="0" smtClean="0"/>
              <a:t>مدت مجاز تحصیل:</a:t>
            </a:r>
            <a:endParaRPr lang="fa-IR" dirty="0"/>
          </a:p>
        </p:txBody>
      </p:sp>
    </p:spTree>
    <p:extLst>
      <p:ext uri="{BB962C8B-B14F-4D97-AF65-F5344CB8AC3E}">
        <p14:creationId xmlns:p14="http://schemas.microsoft.com/office/powerpoint/2010/main" val="3030384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2" name="Title 1"/>
          <p:cNvSpPr>
            <a:spLocks noGrp="1"/>
          </p:cNvSpPr>
          <p:nvPr>
            <p:ph type="ctrTitle"/>
          </p:nvPr>
        </p:nvSpPr>
        <p:spPr>
          <a:xfrm>
            <a:off x="685800" y="1066800"/>
            <a:ext cx="7772400" cy="3200400"/>
          </a:xfrm>
        </p:spPr>
        <p:txBody>
          <a:bodyPr>
            <a:normAutofit fontScale="90000"/>
          </a:bodyPr>
          <a:lstStyle/>
          <a:p>
            <a:pPr algn="ctr">
              <a:lnSpc>
                <a:spcPct val="150000"/>
              </a:lnSpc>
            </a:pPr>
            <a:r>
              <a:rPr lang="fa-IR" dirty="0" smtClean="0">
                <a:solidFill>
                  <a:schemeClr val="tx1"/>
                </a:solidFill>
                <a:effectLst>
                  <a:outerShdw blurRad="38100" dist="38100" dir="2700000" algn="tl">
                    <a:srgbClr val="000000">
                      <a:alpha val="43137"/>
                    </a:srgbClr>
                  </a:outerShdw>
                </a:effectLst>
                <a:cs typeface="B Titr" panose="00000700000000000000" pitchFamily="2" charset="-78"/>
              </a:rPr>
              <a:t>آیین نامه تسهیل، ادامه تحصیل دانشجویان ممتاز و استعداد درخشان به مقاطع </a:t>
            </a:r>
            <a:r>
              <a:rPr lang="fa-IR" dirty="0" smtClean="0">
                <a:solidFill>
                  <a:schemeClr val="tx1"/>
                </a:solidFill>
                <a:effectLst>
                  <a:outerShdw blurRad="38100" dist="38100" dir="2700000" algn="tl">
                    <a:srgbClr val="000000">
                      <a:alpha val="43137"/>
                    </a:srgbClr>
                  </a:outerShdw>
                </a:effectLst>
                <a:cs typeface="B Titr" panose="00000700000000000000" pitchFamily="2" charset="-78"/>
              </a:rPr>
              <a:t>بالاتر</a:t>
            </a:r>
            <a:r>
              <a:rPr lang="fa-IR" sz="2200" dirty="0" smtClean="0">
                <a:solidFill>
                  <a:schemeClr val="tx1"/>
                </a:solidFill>
                <a:effectLst>
                  <a:outerShdw blurRad="38100" dist="38100" dir="2700000" algn="tl">
                    <a:srgbClr val="000000">
                      <a:alpha val="43137"/>
                    </a:srgbClr>
                  </a:outerShdw>
                </a:effectLst>
                <a:cs typeface="B Titr" panose="00000700000000000000" pitchFamily="2" charset="-78"/>
              </a:rPr>
              <a:t>(جدید،اجرا از سال 1402-1403)</a:t>
            </a:r>
            <a:endParaRPr lang="fa-IR" sz="2200" dirty="0">
              <a:solidFill>
                <a:schemeClr val="tx1"/>
              </a:solidFill>
              <a:effectLst>
                <a:outerShdw blurRad="38100" dist="38100" dir="2700000" algn="tl">
                  <a:srgbClr val="000000">
                    <a:alpha val="43137"/>
                  </a:srgbClr>
                </a:outerShdw>
              </a:effectLst>
              <a:cs typeface="B Titr" panose="00000700000000000000"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pPr>
            <a:r>
              <a:rPr lang="fa-IR" dirty="0" smtClean="0">
                <a:cs typeface="B Nazanin" panose="00000400000000000000" pitchFamily="2" charset="-78"/>
              </a:rPr>
              <a:t>*در </a:t>
            </a:r>
            <a:r>
              <a:rPr lang="fa-IR" dirty="0">
                <a:cs typeface="B Nazanin" panose="00000400000000000000" pitchFamily="2" charset="-78"/>
              </a:rPr>
              <a:t>دانشگاه هایی که بر اساس </a:t>
            </a:r>
            <a:r>
              <a:rPr lang="fa-IR" dirty="0" smtClean="0">
                <a:cs typeface="B Nazanin" panose="00000400000000000000" pitchFamily="2" charset="-78"/>
              </a:rPr>
              <a:t>کوریکولوم </a:t>
            </a:r>
            <a:r>
              <a:rPr lang="fa-IR" dirty="0">
                <a:cs typeface="B Nazanin" panose="00000400000000000000" pitchFamily="2" charset="-78"/>
              </a:rPr>
              <a:t>آموزشی مربوطه، طول </a:t>
            </a:r>
            <a:r>
              <a:rPr lang="fa-IR" dirty="0" smtClean="0">
                <a:cs typeface="B Nazanin" panose="00000400000000000000" pitchFamily="2" charset="-78"/>
              </a:rPr>
              <a:t>مدت معمول </a:t>
            </a:r>
            <a:r>
              <a:rPr lang="fa-IR" dirty="0">
                <a:cs typeface="B Nazanin" panose="00000400000000000000" pitchFamily="2" charset="-78"/>
              </a:rPr>
              <a:t>تحصیل متفاوت می </a:t>
            </a:r>
            <a:r>
              <a:rPr lang="fa-IR" dirty="0" smtClean="0">
                <a:cs typeface="B Nazanin" panose="00000400000000000000" pitchFamily="2" charset="-78"/>
              </a:rPr>
              <a:t>باشد، </a:t>
            </a:r>
            <a:r>
              <a:rPr lang="fa-IR" dirty="0">
                <a:cs typeface="B Nazanin" panose="00000400000000000000" pitchFamily="2" charset="-78"/>
              </a:rPr>
              <a:t>ملاک </a:t>
            </a:r>
            <a:r>
              <a:rPr lang="fa-IR" dirty="0" smtClean="0">
                <a:cs typeface="B Nazanin" panose="00000400000000000000" pitchFamily="2" charset="-78"/>
              </a:rPr>
              <a:t>کوریکولوم </a:t>
            </a:r>
            <a:r>
              <a:rPr lang="fa-IR" dirty="0">
                <a:cs typeface="B Nazanin" panose="00000400000000000000" pitchFamily="2" charset="-78"/>
              </a:rPr>
              <a:t>مصوب آن دانشگاه خواهد بود.</a:t>
            </a:r>
          </a:p>
          <a:p>
            <a:pPr>
              <a:lnSpc>
                <a:spcPct val="150000"/>
              </a:lnSpc>
            </a:pPr>
            <a:r>
              <a:rPr lang="fa-IR" dirty="0" smtClean="0">
                <a:cs typeface="B Nazanin" panose="00000400000000000000" pitchFamily="2" charset="-78"/>
              </a:rPr>
              <a:t>** </a:t>
            </a:r>
            <a:r>
              <a:rPr lang="fa-IR" dirty="0">
                <a:cs typeface="B Nazanin" panose="00000400000000000000" pitchFamily="2" charset="-78"/>
              </a:rPr>
              <a:t>در مواردی که زمان فارغ التحصیلی </a:t>
            </a:r>
            <a:r>
              <a:rPr lang="fa-IR" dirty="0" smtClean="0">
                <a:cs typeface="B Nazanin" panose="00000400000000000000" pitchFamily="2" charset="-78"/>
              </a:rPr>
              <a:t>متقاضی </a:t>
            </a:r>
            <a:r>
              <a:rPr lang="fa-IR" dirty="0">
                <a:cs typeface="B Nazanin" panose="00000400000000000000" pitchFamily="2" charset="-78"/>
              </a:rPr>
              <a:t>به دلایل موجه که مورد تائید معاون آموزشی دانشگاه باشد(از قبیل بیماری و ..)حداکثر تا یک نیسمال تحصیلی به مدت معمول تحصیل وی اضافه می گردد </a:t>
            </a:r>
            <a:r>
              <a:rPr lang="fa-IR" dirty="0" smtClean="0">
                <a:cs typeface="B Nazanin" panose="00000400000000000000" pitchFamily="2" charset="-78"/>
              </a:rPr>
              <a:t>که در این صورت رتبه وی با گروهی که اکثر(بیش از 50 درصد)واحد هایش را با آنها گذرانده است محاسبه و مقایسه میگردد.</a:t>
            </a:r>
          </a:p>
          <a:p>
            <a:pPr>
              <a:lnSpc>
                <a:spcPct val="150000"/>
              </a:lnSpc>
            </a:pPr>
            <a:r>
              <a:rPr lang="fa-IR" dirty="0" smtClean="0">
                <a:cs typeface="B Nazanin" panose="00000400000000000000" pitchFamily="2" charset="-78"/>
              </a:rPr>
              <a:t>در </a:t>
            </a:r>
            <a:r>
              <a:rPr lang="fa-IR" dirty="0">
                <a:cs typeface="B Nazanin" panose="00000400000000000000" pitchFamily="2" charset="-78"/>
              </a:rPr>
              <a:t>مورد مرخصی زایمان ، دو نیمسال می باشد.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2385535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pPr algn="just">
              <a:lnSpc>
                <a:spcPct val="150000"/>
              </a:lnSpc>
            </a:pPr>
            <a:r>
              <a:rPr lang="fa-IR" sz="2800" b="1" u="sng" dirty="0" smtClean="0">
                <a:cs typeface="B Roya" pitchFamily="2" charset="-78"/>
              </a:rPr>
              <a:t>-دانشجویان واجد شرایط هر یک از موارد مذکور در بندهای مذکور (الف- ب- ج- د- ه- و- ز- ح- ی)در مقطع کارشناسی باید در پایان دوره </a:t>
            </a:r>
            <a:r>
              <a:rPr lang="fa-IR" sz="2800" b="1" u="sng" dirty="0" smtClean="0">
                <a:solidFill>
                  <a:schemeClr val="accent2"/>
                </a:solidFill>
                <a:cs typeface="B Roya" pitchFamily="2" charset="-78"/>
              </a:rPr>
              <a:t>معدل کل حداقل 17</a:t>
            </a:r>
            <a:r>
              <a:rPr lang="fa-IR" sz="2800" b="1" u="sng" dirty="0" smtClean="0">
                <a:cs typeface="B Roya" pitchFamily="2" charset="-78"/>
              </a:rPr>
              <a:t> و در مقطع کارشناسی ارشد و دکتری، </a:t>
            </a:r>
            <a:r>
              <a:rPr lang="fa-IR" sz="2800" b="1" u="sng" dirty="0" smtClean="0">
                <a:solidFill>
                  <a:schemeClr val="accent2"/>
                </a:solidFill>
                <a:cs typeface="B Roya" pitchFamily="2" charset="-78"/>
              </a:rPr>
              <a:t>معدل کل حداقل 16</a:t>
            </a:r>
            <a:r>
              <a:rPr lang="fa-IR" sz="2800" b="1" u="sng" dirty="0" smtClean="0">
                <a:cs typeface="B Roya" pitchFamily="2" charset="-78"/>
              </a:rPr>
              <a:t> را کسب نمایند</a:t>
            </a:r>
            <a:r>
              <a:rPr lang="fa-IR" sz="2800" b="1" dirty="0" smtClean="0">
                <a:cs typeface="B Roya" pitchFamily="2" charset="-78"/>
              </a:rPr>
              <a:t>؛</a:t>
            </a:r>
          </a:p>
          <a:p>
            <a:pPr algn="just">
              <a:lnSpc>
                <a:spcPct val="150000"/>
              </a:lnSpc>
            </a:pPr>
            <a:r>
              <a:rPr lang="fa-IR" sz="2800" b="1" dirty="0" smtClean="0">
                <a:cs typeface="B Roya" pitchFamily="2" charset="-78"/>
              </a:rPr>
              <a:t>به استثنای </a:t>
            </a:r>
            <a:r>
              <a:rPr lang="fa-IR" sz="2800" b="1" u="sng" dirty="0" smtClean="0">
                <a:cs typeface="B Roya" pitchFamily="2" charset="-78"/>
              </a:rPr>
              <a:t>مشمولین بند ط </a:t>
            </a:r>
            <a:r>
              <a:rPr lang="fa-IR" sz="2800" b="1" dirty="0" smtClean="0">
                <a:cs typeface="B Roya" pitchFamily="2" charset="-78"/>
              </a:rPr>
              <a:t>که کسب معدل کل حداقل 17 در همه مقاطع تحصیلی الزامی می باشد.</a:t>
            </a:r>
            <a:endParaRPr lang="en-US" sz="2800" b="1"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838200"/>
            <a:ext cx="8229600" cy="5169091"/>
          </a:xfrm>
        </p:spPr>
        <p:txBody>
          <a:bodyPr>
            <a:normAutofit fontScale="92500" lnSpcReduction="20000"/>
          </a:bodyPr>
          <a:lstStyle/>
          <a:p>
            <a:pPr algn="just">
              <a:lnSpc>
                <a:spcPct val="150000"/>
              </a:lnSpc>
            </a:pPr>
            <a:r>
              <a:rPr lang="fa-IR" sz="2800" b="1" dirty="0" smtClean="0">
                <a:cs typeface="B Nazanin" panose="00000400000000000000" pitchFamily="2" charset="-78"/>
              </a:rPr>
              <a:t>حد نصاب معدل:</a:t>
            </a:r>
          </a:p>
          <a:p>
            <a:pPr algn="just">
              <a:lnSpc>
                <a:spcPct val="150000"/>
              </a:lnSpc>
            </a:pPr>
            <a:r>
              <a:rPr lang="fa-IR" sz="2800" b="1" dirty="0" smtClean="0">
                <a:cs typeface="B Nazanin" panose="00000400000000000000" pitchFamily="2" charset="-78"/>
              </a:rPr>
              <a:t>-</a:t>
            </a:r>
            <a:r>
              <a:rPr lang="fa-IR" sz="2800" dirty="0" smtClean="0">
                <a:cs typeface="B Nazanin" panose="00000400000000000000" pitchFamily="2" charset="-78"/>
              </a:rPr>
              <a:t> دانشجویان واجد شرایط هر یک از موارد مذکور در بند 1-3 که در مقطع کارشناسی ناپیوسته بیش از </a:t>
            </a:r>
            <a:r>
              <a:rPr lang="fa-IR" sz="2800" u="sng" dirty="0" smtClean="0">
                <a:cs typeface="B Nazanin" panose="00000400000000000000" pitchFamily="2" charset="-78"/>
              </a:rPr>
              <a:t>یک ترم معدل کمتر از 16</a:t>
            </a:r>
            <a:r>
              <a:rPr lang="fa-IR" sz="2800" dirty="0" smtClean="0">
                <a:cs typeface="B Nazanin" panose="00000400000000000000" pitchFamily="2" charset="-78"/>
              </a:rPr>
              <a:t> ، در مقطع کارشناسی پیوسته </a:t>
            </a:r>
            <a:r>
              <a:rPr lang="fa-IR" sz="2800" u="sng" dirty="0" smtClean="0">
                <a:cs typeface="B Nazanin" panose="00000400000000000000" pitchFamily="2" charset="-78"/>
              </a:rPr>
              <a:t>بیش از دو ترم متوالی یا متناوب معدل کمتر از1</a:t>
            </a:r>
            <a:r>
              <a:rPr lang="fa-IR" sz="2800" dirty="0" smtClean="0">
                <a:cs typeface="B Nazanin" panose="00000400000000000000" pitchFamily="2" charset="-78"/>
              </a:rPr>
              <a:t>6، در مقطع کارشناسی ارشد بیش از </a:t>
            </a:r>
            <a:r>
              <a:rPr lang="fa-IR" sz="2800" u="sng" dirty="0" smtClean="0">
                <a:cs typeface="B Nazanin" panose="00000400000000000000" pitchFamily="2" charset="-78"/>
              </a:rPr>
              <a:t>یک ترم معدل کمتر از 15</a:t>
            </a:r>
            <a:r>
              <a:rPr lang="fa-IR" sz="2800" dirty="0" smtClean="0">
                <a:cs typeface="B Nazanin" panose="00000400000000000000" pitchFamily="2" charset="-78"/>
              </a:rPr>
              <a:t> و در مقطع دکتری عمومی </a:t>
            </a:r>
            <a:r>
              <a:rPr lang="fa-IR" sz="2800" u="sng" dirty="0" smtClean="0">
                <a:cs typeface="B Nazanin" panose="00000400000000000000" pitchFamily="2" charset="-78"/>
              </a:rPr>
              <a:t>بیش از سه ترم معدل کمتر از 15 </a:t>
            </a:r>
            <a:r>
              <a:rPr lang="fa-IR" sz="2800" dirty="0" smtClean="0">
                <a:cs typeface="B Nazanin" panose="00000400000000000000" pitchFamily="2" charset="-78"/>
              </a:rPr>
              <a:t>کسب نمایند، مشمول آیین نامه و تسهیلات مربوطه نخواهند شد.</a:t>
            </a:r>
            <a:endParaRPr lang="en-US" sz="2800" dirty="0" smtClean="0">
              <a:cs typeface="B Nazanin" panose="00000400000000000000" pitchFamily="2" charset="-78"/>
            </a:endParaRPr>
          </a:p>
          <a:p>
            <a:pPr algn="just">
              <a:lnSpc>
                <a:spcPct val="150000"/>
              </a:lnSpc>
            </a:pPr>
            <a:r>
              <a:rPr lang="fa-IR" sz="2800" b="1" dirty="0" smtClean="0">
                <a:cs typeface="B Nazanin" panose="00000400000000000000" pitchFamily="2" charset="-78"/>
              </a:rPr>
              <a:t>-</a:t>
            </a:r>
            <a:r>
              <a:rPr lang="fa-IR" sz="2800" dirty="0" smtClean="0">
                <a:cs typeface="B Nazanin" panose="00000400000000000000" pitchFamily="2" charset="-78"/>
              </a:rPr>
              <a:t>شرط معدل مذکور باید در کل دوران تحصیل خواه قبل یا بعد از شمول آیین نامه حفظ شده باشد.</a:t>
            </a:r>
            <a:endParaRPr lang="en-US" sz="2800" dirty="0" smtClean="0">
              <a:cs typeface="B Nazanin" panose="00000400000000000000"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fa-IR" dirty="0" smtClean="0">
                <a:cs typeface="B Nazanin" panose="00000400000000000000" pitchFamily="2" charset="-78"/>
              </a:rPr>
              <a:t>دانشجویان حائز شرایط مقرر در این ماده می توانند:</a:t>
            </a:r>
          </a:p>
          <a:p>
            <a:r>
              <a:rPr lang="fa-IR" dirty="0" smtClean="0">
                <a:cs typeface="B Nazanin" panose="00000400000000000000" pitchFamily="2" charset="-78"/>
              </a:rPr>
              <a:t> به شرط شرکت در آزمون و کسب 90 درصد نمره حد نصاب در رشته محل مورد تقاضا و حداکثر تا 10 درصد از ظرفیت پذیرش آزاد پذیرفته شوند.</a:t>
            </a:r>
          </a:p>
          <a:p>
            <a:r>
              <a:rPr lang="fa-IR" dirty="0" smtClean="0">
                <a:cs typeface="B Nazanin" panose="00000400000000000000" pitchFamily="2" charset="-78"/>
              </a:rPr>
              <a:t>این ظرفیت، مازاد بر ظرفیت رسمی پذیرش دانشجو در دفترچه انتخاب رشته است.</a:t>
            </a:r>
          </a:p>
          <a:p>
            <a:r>
              <a:rPr lang="fa-IR" dirty="0" smtClean="0">
                <a:cs typeface="B Nazanin" panose="00000400000000000000" pitchFamily="2" charset="-78"/>
              </a:rPr>
              <a:t>در مورد اعمال سهمیه 10 درصد مازاد استعداد درخشان برای رشته های دوره دستیاری که </a:t>
            </a:r>
            <a:r>
              <a:rPr lang="fa-IR" u="sng" dirty="0" smtClean="0">
                <a:cs typeface="B Nazanin" panose="00000400000000000000" pitchFamily="2" charset="-78"/>
              </a:rPr>
              <a:t>ظرفیت پذیرش4 و 5 نفر دارند حداکثر یکنفر </a:t>
            </a:r>
          </a:p>
          <a:p>
            <a:r>
              <a:rPr lang="fa-IR" dirty="0" smtClean="0">
                <a:cs typeface="B Nazanin" panose="00000400000000000000" pitchFamily="2" charset="-78"/>
              </a:rPr>
              <a:t>در مورد دوره های غیر دستیاری (کارشناسی ارشد و دکتری تخصصی با </a:t>
            </a:r>
            <a:r>
              <a:rPr lang="fa-IR" u="sng" dirty="0" smtClean="0">
                <a:cs typeface="B Nazanin" panose="00000400000000000000" pitchFamily="2" charset="-78"/>
              </a:rPr>
              <a:t>ظرفیت پذیرش3-5 نفر حداکثر یکنفر </a:t>
            </a:r>
            <a:r>
              <a:rPr lang="fa-IR" dirty="0" smtClean="0">
                <a:cs typeface="B Nazanin" panose="00000400000000000000" pitchFamily="2" charset="-78"/>
              </a:rPr>
              <a:t>پذیرفته می شود.</a:t>
            </a:r>
          </a:p>
          <a:p>
            <a:r>
              <a:rPr lang="fa-IR" dirty="0" smtClean="0">
                <a:cs typeface="B Nazanin" panose="00000400000000000000" pitchFamily="2" charset="-78"/>
              </a:rPr>
              <a:t>کسب 90 درصد کف نمره بوده، و پذیرش بر حسب امتیاز کسب شده و اولویت انتخاب رشته و محل و همچنین ظرفیت پذیرش خواهد بود</a:t>
            </a:r>
            <a:endParaRPr lang="fa-IR" dirty="0">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3773101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19800"/>
          </a:xfrm>
        </p:spPr>
        <p:txBody>
          <a:bodyPr>
            <a:normAutofit/>
          </a:bodyPr>
          <a:lstStyle/>
          <a:p>
            <a:pPr algn="just">
              <a:lnSpc>
                <a:spcPct val="150000"/>
              </a:lnSpc>
            </a:pPr>
            <a:r>
              <a:rPr lang="fa-IR" sz="3000" b="1" dirty="0" smtClean="0">
                <a:cs typeface="B Roya" pitchFamily="2" charset="-78"/>
              </a:rPr>
              <a:t>ه</a:t>
            </a:r>
            <a:r>
              <a:rPr lang="fa-IR" sz="2800" b="1" dirty="0" smtClean="0">
                <a:cs typeface="B Roya" pitchFamily="2" charset="-78"/>
              </a:rPr>
              <a:t>- </a:t>
            </a:r>
            <a:r>
              <a:rPr lang="fa-IR" sz="2800" b="1" u="sng" dirty="0" smtClean="0">
                <a:cs typeface="B Roya" pitchFamily="2" charset="-78"/>
              </a:rPr>
              <a:t>برای استفاده از سهمیه مازاد در پذیرش دستیار پزشکی و دندانپزشکی و داروسازی،</a:t>
            </a:r>
            <a:r>
              <a:rPr lang="fa-IR" sz="2800" b="1" dirty="0" smtClean="0">
                <a:cs typeface="B Roya" pitchFamily="2" charset="-78"/>
              </a:rPr>
              <a:t>کسب حداقل </a:t>
            </a:r>
            <a:r>
              <a:rPr lang="fa-IR" sz="2800" b="1" dirty="0" smtClean="0">
                <a:solidFill>
                  <a:schemeClr val="accent2"/>
                </a:solidFill>
                <a:cs typeface="B Roya" pitchFamily="2" charset="-78"/>
              </a:rPr>
              <a:t>40 امتیاز </a:t>
            </a:r>
            <a:r>
              <a:rPr lang="fa-IR" sz="2800" b="1" dirty="0" smtClean="0">
                <a:cs typeface="B Roya" pitchFamily="2" charset="-78"/>
              </a:rPr>
              <a:t>از حیطه های آموزشی، پژوهشی، فرهنگی و فوق برنامه و فردی و اجتماعی بر اساس جدول امتیاز بندی ارسال شده توسط وزارت الزامی است.</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lgn="just">
              <a:lnSpc>
                <a:spcPct val="150000"/>
              </a:lnSpc>
            </a:pPr>
            <a:r>
              <a:rPr lang="fa-IR" sz="2600" b="1" dirty="0" smtClean="0">
                <a:cs typeface="B Roya" pitchFamily="2" charset="-78"/>
              </a:rPr>
              <a:t>7-3</a:t>
            </a:r>
            <a:r>
              <a:rPr lang="fa-IR" sz="2600" dirty="0" smtClean="0">
                <a:cs typeface="B Roya" pitchFamily="2" charset="-78"/>
              </a:rPr>
              <a:t>-دانشجویان حائز شرایط مقرر در این ماده می توانند در هر یک از مقاطع </a:t>
            </a:r>
            <a:r>
              <a:rPr lang="fa-IR" sz="2600" u="sng" dirty="0" smtClean="0">
                <a:cs typeface="B Roya" pitchFamily="2" charset="-78"/>
              </a:rPr>
              <a:t>تحصیلی فقط </a:t>
            </a:r>
            <a:r>
              <a:rPr lang="fa-IR" sz="2600" b="1" u="sng" dirty="0" smtClean="0">
                <a:solidFill>
                  <a:srgbClr val="FF0000"/>
                </a:solidFill>
                <a:cs typeface="B Roya" pitchFamily="2" charset="-78"/>
              </a:rPr>
              <a:t>یک مرتبه </a:t>
            </a:r>
            <a:r>
              <a:rPr lang="fa-IR" sz="2600" dirty="0" smtClean="0">
                <a:cs typeface="B Roya" pitchFamily="2" charset="-78"/>
              </a:rPr>
              <a:t>(اعم از قبولی یا عدم قبولی)مشروط بر اینکه </a:t>
            </a:r>
            <a:r>
              <a:rPr lang="fa-IR" sz="2600" u="sng" dirty="0" smtClean="0">
                <a:cs typeface="B Roya" pitchFamily="2" charset="-78"/>
              </a:rPr>
              <a:t>بیش از </a:t>
            </a:r>
            <a:r>
              <a:rPr lang="fa-IR" sz="2600" b="1" u="sng" dirty="0" smtClean="0">
                <a:solidFill>
                  <a:srgbClr val="FF0000"/>
                </a:solidFill>
                <a:cs typeface="B Roya" pitchFamily="2" charset="-78"/>
              </a:rPr>
              <a:t>دو سال </a:t>
            </a:r>
            <a:r>
              <a:rPr lang="fa-IR" sz="2600" u="sng" dirty="0" smtClean="0">
                <a:cs typeface="B Roya" pitchFamily="2" charset="-78"/>
              </a:rPr>
              <a:t>از زمان فارغ التحصیلی آنها نگذشته باشد</a:t>
            </a:r>
            <a:r>
              <a:rPr lang="fa-IR" sz="2600" dirty="0" smtClean="0">
                <a:cs typeface="B Roya" pitchFamily="2" charset="-78"/>
              </a:rPr>
              <a:t>از این تسهیلات بهره مند گردند.شرکت در ازمون اعم از قبولی یا عدم قبولی به منزله استفاده تلقی می شود.</a:t>
            </a:r>
          </a:p>
          <a:p>
            <a:pPr algn="just">
              <a:lnSpc>
                <a:spcPct val="150000"/>
              </a:lnSpc>
            </a:pPr>
            <a:r>
              <a:rPr lang="fa-IR" sz="2600" dirty="0" smtClean="0">
                <a:cs typeface="B Roya" pitchFamily="2" charset="-78"/>
              </a:rPr>
              <a:t>- </a:t>
            </a:r>
            <a:r>
              <a:rPr lang="fa-IR" sz="2600" dirty="0" smtClean="0">
                <a:cs typeface="B Roya" pitchFamily="2" charset="-78"/>
              </a:rPr>
              <a:t>فقط دانشجویان مقاطع کارشناسی- کارشناسی ارشد و دکتری عمومی، </a:t>
            </a:r>
          </a:p>
          <a:p>
            <a:pPr algn="just">
              <a:lnSpc>
                <a:spcPct val="150000"/>
              </a:lnSpc>
            </a:pPr>
            <a:r>
              <a:rPr lang="fa-IR" sz="2600" dirty="0" smtClean="0">
                <a:cs typeface="B Roya" pitchFamily="2" charset="-78"/>
              </a:rPr>
              <a:t>می توانند از سهمیه استعداد درخشان، برای ورود به مقاطع بالاتر تحصیلی استفاده کنند.</a:t>
            </a:r>
            <a:endParaRPr lang="en-US" sz="2600"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fa-IR" b="1" u="sng" dirty="0"/>
              <a:t>ماده </a:t>
            </a:r>
            <a:r>
              <a:rPr lang="fa-IR" b="1" u="sng" dirty="0" smtClean="0"/>
              <a:t>4-</a:t>
            </a:r>
            <a:r>
              <a:rPr lang="fa-IR" dirty="0" smtClean="0"/>
              <a:t> دانشجویانی </a:t>
            </a:r>
            <a:r>
              <a:rPr lang="fa-IR" dirty="0"/>
              <a:t>که دارای حکم محکومیت قطعی از کمیته انضباطی دانشگاه یا هیئت بدوی تخلفات آزمون ها (مبنی بر تخلف آموزشی یا اخلاقی) باشند مشمول این آیین نامه و تسهیلات مربوطه نخواهند شد.</a:t>
            </a: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Title 3"/>
          <p:cNvSpPr>
            <a:spLocks noGrp="1"/>
          </p:cNvSpPr>
          <p:nvPr>
            <p:ph type="title"/>
          </p:nvPr>
        </p:nvSpPr>
        <p:spPr/>
        <p:txBody>
          <a:bodyPr/>
          <a:lstStyle/>
          <a:p>
            <a:endParaRPr lang="fa-IR"/>
          </a:p>
        </p:txBody>
      </p:sp>
    </p:spTree>
    <p:extLst>
      <p:ext uri="{BB962C8B-B14F-4D97-AF65-F5344CB8AC3E}">
        <p14:creationId xmlns:p14="http://schemas.microsoft.com/office/powerpoint/2010/main" val="2148415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Tulip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 Box 3"/>
          <p:cNvSpPr txBox="1">
            <a:spLocks noChangeArrowheads="1"/>
          </p:cNvSpPr>
          <p:nvPr/>
        </p:nvSpPr>
        <p:spPr bwMode="auto">
          <a:xfrm>
            <a:off x="5867400" y="476250"/>
            <a:ext cx="3097213" cy="1555750"/>
          </a:xfrm>
          <a:prstGeom prst="rect">
            <a:avLst/>
          </a:prstGeom>
          <a:noFill/>
          <a:ln w="9525">
            <a:noFill/>
            <a:miter lim="800000"/>
            <a:headEnd/>
            <a:tailEnd/>
          </a:ln>
          <a:effectLst/>
        </p:spPr>
        <p:txBody>
          <a:bodyPr>
            <a:spAutoFit/>
          </a:bodyPr>
          <a:lstStyle/>
          <a:p>
            <a:pPr algn="ctr">
              <a:spcBef>
                <a:spcPct val="50000"/>
              </a:spcBef>
              <a:defRPr/>
            </a:pPr>
            <a:r>
              <a:rPr lang="fa-IR" sz="9600" b="1" dirty="0">
                <a:solidFill>
                  <a:schemeClr val="bg1"/>
                </a:solidFill>
                <a:effectLst>
                  <a:outerShdw blurRad="38100" dist="38100" dir="2700000" algn="tl">
                    <a:srgbClr val="000000"/>
                  </a:outerShdw>
                </a:effectLst>
                <a:latin typeface="Verdana" pitchFamily="34" charset="0"/>
                <a:cs typeface="B Titr" pitchFamily="2" charset="-78"/>
              </a:rPr>
              <a:t>باتشكر</a:t>
            </a:r>
            <a:endParaRPr lang="en-US" sz="9600" b="1" dirty="0">
              <a:solidFill>
                <a:schemeClr val="bg1"/>
              </a:solidFill>
              <a:effectLst>
                <a:outerShdw blurRad="38100" dist="38100" dir="2700000" algn="tl">
                  <a:srgbClr val="000000"/>
                </a:outerShdw>
              </a:effectLst>
              <a:latin typeface="Verdana" pitchFamily="34" charset="0"/>
              <a:cs typeface="B Tit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05800" cy="5943600"/>
          </a:xfrm>
        </p:spPr>
        <p:txBody>
          <a:bodyPr/>
          <a:lstStyle/>
          <a:p>
            <a:pPr algn="just">
              <a:buNone/>
            </a:pPr>
            <a:r>
              <a:rPr lang="fa-IR" dirty="0" smtClean="0">
                <a:solidFill>
                  <a:srgbClr val="FF0000"/>
                </a:solidFill>
                <a:cs typeface="2  Titr" pitchFamily="2" charset="-78"/>
              </a:rPr>
              <a:t>ماده 1-</a:t>
            </a:r>
            <a:r>
              <a:rPr lang="fa-IR" dirty="0" smtClean="0">
                <a:solidFill>
                  <a:schemeClr val="bg2">
                    <a:lumMod val="50000"/>
                  </a:schemeClr>
                </a:solidFill>
                <a:cs typeface="2  Titr" pitchFamily="2" charset="-78"/>
              </a:rPr>
              <a:t>تعاریف:</a:t>
            </a:r>
          </a:p>
          <a:p>
            <a:pPr algn="just">
              <a:buNone/>
            </a:pPr>
            <a:r>
              <a:rPr lang="fa-IR" b="1" dirty="0" smtClean="0">
                <a:cs typeface="B Roya" pitchFamily="2" charset="-78"/>
              </a:rPr>
              <a:t>در این آیین نامه واژه های زیر در معانی مربوطه به کار می رود.</a:t>
            </a:r>
          </a:p>
          <a:p>
            <a:pPr algn="just">
              <a:buNone/>
            </a:pPr>
            <a:r>
              <a:rPr lang="fa-IR" b="1" dirty="0" smtClean="0">
                <a:solidFill>
                  <a:schemeClr val="accent2">
                    <a:lumMod val="75000"/>
                  </a:schemeClr>
                </a:solidFill>
                <a:cs typeface="B Roya" pitchFamily="2" charset="-78"/>
              </a:rPr>
              <a:t>وزارت</a:t>
            </a:r>
            <a:r>
              <a:rPr lang="fa-IR" b="1" dirty="0" smtClean="0">
                <a:cs typeface="B Roya" pitchFamily="2" charset="-78"/>
              </a:rPr>
              <a:t>: وزارت بهداشت، درمان و آموزش پزشکی </a:t>
            </a:r>
          </a:p>
          <a:p>
            <a:pPr algn="just">
              <a:buNone/>
            </a:pPr>
            <a:r>
              <a:rPr lang="fa-IR" b="1" dirty="0" smtClean="0">
                <a:solidFill>
                  <a:schemeClr val="accent2">
                    <a:lumMod val="75000"/>
                  </a:schemeClr>
                </a:solidFill>
                <a:cs typeface="B Roya" pitchFamily="2" charset="-78"/>
              </a:rPr>
              <a:t>دانشگاه: </a:t>
            </a:r>
            <a:r>
              <a:rPr lang="fa-IR" b="1" dirty="0" smtClean="0">
                <a:cs typeface="B Roya" pitchFamily="2" charset="-78"/>
              </a:rPr>
              <a:t>هر یک از دانشگاه ها و دانشکده های علوم پزشکی و موسسات وابسته به وزارت بهداشت، درمان و آموزش پزشکی کشور که طبق مقررات این وزارت عمل می کنند</a:t>
            </a:r>
          </a:p>
          <a:p>
            <a:pPr algn="just">
              <a:buNone/>
            </a:pPr>
            <a:r>
              <a:rPr lang="fa-IR" b="1" dirty="0" smtClean="0">
                <a:solidFill>
                  <a:schemeClr val="accent2">
                    <a:lumMod val="75000"/>
                  </a:schemeClr>
                </a:solidFill>
                <a:cs typeface="B Roya" pitchFamily="2" charset="-78"/>
              </a:rPr>
              <a:t>دانشجو:</a:t>
            </a:r>
            <a:r>
              <a:rPr lang="fa-IR" b="1" dirty="0" smtClean="0">
                <a:cs typeface="B Roya" pitchFamily="2" charset="-78"/>
              </a:rPr>
              <a:t> کلیه دانشجویان شاغل به تحصیل و فارغ التحصیلان </a:t>
            </a:r>
          </a:p>
          <a:p>
            <a:pPr algn="just">
              <a:buNone/>
            </a:pPr>
            <a:r>
              <a:rPr lang="fa-IR" b="1" dirty="0" smtClean="0">
                <a:cs typeface="B Roya" pitchFamily="2" charset="-78"/>
              </a:rPr>
              <a:t>دانشگاه های فوق الذکر</a:t>
            </a:r>
          </a:p>
          <a:p>
            <a:pPr algn="just">
              <a:buNone/>
            </a:pPr>
            <a:r>
              <a:rPr lang="fa-IR" b="1" dirty="0" smtClean="0">
                <a:solidFill>
                  <a:schemeClr val="accent2">
                    <a:lumMod val="75000"/>
                  </a:schemeClr>
                </a:solidFill>
                <a:cs typeface="B Roya" pitchFamily="2" charset="-78"/>
              </a:rPr>
              <a:t>مقطع پایین تر</a:t>
            </a:r>
            <a:r>
              <a:rPr lang="fa-IR" b="1" dirty="0" smtClean="0">
                <a:cs typeface="B Roya" pitchFamily="2" charset="-78"/>
              </a:rPr>
              <a:t>: دوره تحصیلی فعلی دانشجو </a:t>
            </a:r>
          </a:p>
          <a:p>
            <a:pPr algn="just">
              <a:buNone/>
            </a:pPr>
            <a:r>
              <a:rPr lang="fa-IR" b="1" dirty="0" smtClean="0">
                <a:solidFill>
                  <a:schemeClr val="accent2">
                    <a:lumMod val="75000"/>
                  </a:schemeClr>
                </a:solidFill>
                <a:cs typeface="B Roya" pitchFamily="2" charset="-78"/>
              </a:rPr>
              <a:t>مقطع بالاتر</a:t>
            </a:r>
            <a:r>
              <a:rPr lang="fa-IR" b="1" dirty="0" smtClean="0">
                <a:cs typeface="B Roya" pitchFamily="2" charset="-78"/>
              </a:rPr>
              <a:t>: دوره تحصیلی بلافاصله بعدی دانشجو</a:t>
            </a:r>
            <a:endParaRPr lang="fa-IR" dirty="0" smtClean="0"/>
          </a:p>
          <a:p>
            <a:pPr>
              <a:buNone/>
            </a:pP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10000"/>
          </a:bodyPr>
          <a:lstStyle/>
          <a:p>
            <a:pPr algn="just">
              <a:buNone/>
            </a:pPr>
            <a:endParaRPr lang="fa-IR" dirty="0" smtClean="0">
              <a:solidFill>
                <a:srgbClr val="FF0000"/>
              </a:solidFill>
              <a:cs typeface="2  Titr" pitchFamily="2" charset="-78"/>
            </a:endParaRPr>
          </a:p>
          <a:p>
            <a:pPr algn="just">
              <a:buNone/>
            </a:pPr>
            <a:r>
              <a:rPr lang="fa-IR" dirty="0" smtClean="0">
                <a:solidFill>
                  <a:srgbClr val="FF0000"/>
                </a:solidFill>
                <a:cs typeface="2  Titr" pitchFamily="2" charset="-78"/>
              </a:rPr>
              <a:t>ماده 2- </a:t>
            </a:r>
            <a:r>
              <a:rPr lang="fa-IR" dirty="0" smtClean="0">
                <a:solidFill>
                  <a:schemeClr val="bg2">
                    <a:lumMod val="50000"/>
                  </a:schemeClr>
                </a:solidFill>
                <a:cs typeface="2  Titr" pitchFamily="2" charset="-78"/>
              </a:rPr>
              <a:t>پذیرش بدون آزمون</a:t>
            </a:r>
          </a:p>
          <a:p>
            <a:pPr>
              <a:lnSpc>
                <a:spcPct val="150000"/>
              </a:lnSpc>
              <a:buNone/>
            </a:pPr>
            <a:r>
              <a:rPr lang="fa-IR" b="1" dirty="0" smtClean="0">
                <a:cs typeface="B Roya" pitchFamily="2" charset="-78"/>
              </a:rPr>
              <a:t>دانشجویان واجد شرایط در بند 1-2 این ماده می توانند با رعایت شرایط ذیل، بدون شرکت در آزمون ورودی، برای تحصیل در دوره بالاتر در دانشگاه ها پذیرفته شوند. </a:t>
            </a:r>
          </a:p>
          <a:p>
            <a:pPr>
              <a:lnSpc>
                <a:spcPct val="150000"/>
              </a:lnSpc>
              <a:buNone/>
            </a:pPr>
            <a:r>
              <a:rPr lang="fa-IR" b="1" dirty="0" smtClean="0">
                <a:cs typeface="B Roya" pitchFamily="2" charset="-78"/>
              </a:rPr>
              <a:t>**</a:t>
            </a:r>
            <a:r>
              <a:rPr lang="fa-IR" b="1" u="sng" dirty="0" smtClean="0">
                <a:cs typeface="B Roya" pitchFamily="2" charset="-78"/>
              </a:rPr>
              <a:t>این ماده ورود به دوره های تخصصی و فوق تخصصی را شامل نمی شود.</a:t>
            </a:r>
          </a:p>
          <a:p>
            <a:pPr>
              <a:lnSpc>
                <a:spcPct val="150000"/>
              </a:lnSpc>
              <a:buNone/>
            </a:pPr>
            <a:r>
              <a:rPr lang="fa-IR" b="1" dirty="0" smtClean="0">
                <a:cs typeface="B Roya" pitchFamily="2" charset="-78"/>
              </a:rPr>
              <a:t>دانشجویان مشمول، در اولین فرصت، در آزمون پیش رو باید شرکت کنند.</a:t>
            </a:r>
          </a:p>
          <a:p>
            <a:pPr>
              <a:lnSpc>
                <a:spcPct val="150000"/>
              </a:lnSpc>
              <a:buNone/>
            </a:pPr>
            <a:r>
              <a:rPr lang="fa-IR" b="1" dirty="0" smtClean="0">
                <a:cs typeface="B Roya" pitchFamily="2" charset="-78"/>
              </a:rPr>
              <a:t> در صورتی که تعداد پذیرفته شدگان دانشجویان عادی(نه شهریه پرداز) در رشته مورد تقاضای دانشجو، به تعداد 3 نفر باشند(سال 1401 حداقل تعداد 3 نفر) </a:t>
            </a:r>
            <a:r>
              <a:rPr lang="fa-IR" b="1" u="sng" dirty="0" smtClean="0">
                <a:cs typeface="B Roya" pitchFamily="2" charset="-78"/>
              </a:rPr>
              <a:t>یکنفر</a:t>
            </a:r>
            <a:r>
              <a:rPr lang="fa-IR" b="1" dirty="0" smtClean="0">
                <a:cs typeface="B Roya" pitchFamily="2" charset="-78"/>
              </a:rPr>
              <a:t> استعداد درخشان پذیرفته می شود.</a:t>
            </a:r>
          </a:p>
          <a:p>
            <a:pPr>
              <a:buNone/>
            </a:pP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lnSpcReduction="10000"/>
          </a:bodyPr>
          <a:lstStyle/>
          <a:p>
            <a:pPr>
              <a:lnSpc>
                <a:spcPct val="150000"/>
              </a:lnSpc>
              <a:buNone/>
            </a:pPr>
            <a:r>
              <a:rPr lang="fa-IR" b="1" u="sng" dirty="0" smtClean="0">
                <a:solidFill>
                  <a:schemeClr val="accent1"/>
                </a:solidFill>
                <a:cs typeface="2  Titr" pitchFamily="2" charset="-78"/>
              </a:rPr>
              <a:t>2-1مقطع </a:t>
            </a:r>
            <a:r>
              <a:rPr lang="fa-IR" b="1" u="sng" dirty="0" smtClean="0">
                <a:solidFill>
                  <a:schemeClr val="bg2">
                    <a:lumMod val="50000"/>
                  </a:schemeClr>
                </a:solidFill>
                <a:cs typeface="2  Titr" pitchFamily="2" charset="-78"/>
              </a:rPr>
              <a:t>کارشناسی:</a:t>
            </a:r>
          </a:p>
          <a:p>
            <a:pPr algn="just">
              <a:lnSpc>
                <a:spcPct val="150000"/>
              </a:lnSpc>
              <a:buNone/>
            </a:pPr>
            <a:r>
              <a:rPr lang="fa-IR" b="1" dirty="0" smtClean="0">
                <a:cs typeface="B Roya" pitchFamily="2" charset="-78"/>
              </a:rPr>
              <a:t>1- </a:t>
            </a:r>
            <a:r>
              <a:rPr lang="fa-IR" b="1" u="sng" dirty="0" smtClean="0">
                <a:cs typeface="B Roya" pitchFamily="2" charset="-78"/>
              </a:rPr>
              <a:t>دانشجوی ممتاز دوره </a:t>
            </a:r>
            <a:r>
              <a:rPr lang="fa-IR" b="1" u="sng" dirty="0" smtClean="0">
                <a:solidFill>
                  <a:schemeClr val="accent2"/>
                </a:solidFill>
                <a:cs typeface="B Roya" pitchFamily="2" charset="-78"/>
              </a:rPr>
              <a:t>کارشناسی ناپیوسته </a:t>
            </a:r>
            <a:r>
              <a:rPr lang="fa-IR" b="1" dirty="0" smtClean="0">
                <a:cs typeface="B Roya" pitchFamily="2" charset="-78"/>
              </a:rPr>
              <a:t>که تا پایان نیمسال سوم رتبه اول را با میانگین کل حد اقل </a:t>
            </a:r>
            <a:r>
              <a:rPr lang="fa-IR" b="1" dirty="0" smtClean="0">
                <a:solidFill>
                  <a:schemeClr val="accent2"/>
                </a:solidFill>
                <a:cs typeface="B Roya" pitchFamily="2" charset="-78"/>
              </a:rPr>
              <a:t>17 و با گذراندن موفق حداقل 50 واحد درسی </a:t>
            </a:r>
            <a:r>
              <a:rPr lang="fa-IR" b="1" dirty="0" smtClean="0">
                <a:cs typeface="B Roya" pitchFamily="2" charset="-78"/>
              </a:rPr>
              <a:t>در بین دانشجویان هم رشته و هم ورودی دانشگاه محل تحصیل خود کسب نموده و ظرف مدت حداکثر </a:t>
            </a:r>
            <a:r>
              <a:rPr lang="fa-IR" b="1" dirty="0" smtClean="0">
                <a:solidFill>
                  <a:schemeClr val="accent2"/>
                </a:solidFill>
                <a:cs typeface="B Roya" pitchFamily="2" charset="-78"/>
              </a:rPr>
              <a:t>دوسال تحصیلی(4ترم) </a:t>
            </a:r>
            <a:r>
              <a:rPr lang="fa-IR" b="1" dirty="0" smtClean="0">
                <a:cs typeface="B Roya" pitchFamily="2" charset="-78"/>
              </a:rPr>
              <a:t>دانش آموخته شود.</a:t>
            </a:r>
          </a:p>
          <a:p>
            <a:pPr algn="just">
              <a:lnSpc>
                <a:spcPct val="150000"/>
              </a:lnSpc>
              <a:buNone/>
            </a:pPr>
            <a:r>
              <a:rPr lang="fa-IR" b="1" dirty="0" smtClean="0">
                <a:cs typeface="B Roya" pitchFamily="2" charset="-78"/>
              </a:rPr>
              <a:t>2- دانش</a:t>
            </a:r>
            <a:r>
              <a:rPr lang="fa-IR" b="1" u="sng" dirty="0" smtClean="0">
                <a:cs typeface="B Roya" pitchFamily="2" charset="-78"/>
              </a:rPr>
              <a:t>جوی ممتاز دوره </a:t>
            </a:r>
            <a:r>
              <a:rPr lang="fa-IR" b="1" u="sng" dirty="0" smtClean="0">
                <a:solidFill>
                  <a:schemeClr val="accent2"/>
                </a:solidFill>
                <a:cs typeface="B Roya" pitchFamily="2" charset="-78"/>
              </a:rPr>
              <a:t>کارشناسی پیوسته </a:t>
            </a:r>
            <a:r>
              <a:rPr lang="fa-IR" b="1" dirty="0" smtClean="0">
                <a:cs typeface="B Roya" pitchFamily="2" charset="-78"/>
              </a:rPr>
              <a:t>که تا پایان نیمسال هفتم رتبه اول را با میانگین کل حد اقل </a:t>
            </a:r>
            <a:r>
              <a:rPr lang="fa-IR" b="1" dirty="0" smtClean="0">
                <a:solidFill>
                  <a:schemeClr val="accent2"/>
                </a:solidFill>
                <a:cs typeface="B Roya" pitchFamily="2" charset="-78"/>
              </a:rPr>
              <a:t>17</a:t>
            </a:r>
            <a:r>
              <a:rPr lang="fa-IR" b="1" dirty="0" smtClean="0">
                <a:cs typeface="B Roya" pitchFamily="2" charset="-78"/>
              </a:rPr>
              <a:t> و با گذراندن موفق حداقل 115 واحد درسی در بین دانشجویان هم رشته و هم ورودی دانشگاه محل تحصیل خود کسب نموده و ظرف مدت حد اکثر </a:t>
            </a:r>
            <a:r>
              <a:rPr lang="fa-IR" b="1" dirty="0" smtClean="0">
                <a:solidFill>
                  <a:schemeClr val="accent2"/>
                </a:solidFill>
                <a:cs typeface="B Roya" pitchFamily="2" charset="-78"/>
              </a:rPr>
              <a:t>چهارسال تحصیلی(8 ترم) </a:t>
            </a:r>
            <a:r>
              <a:rPr lang="fa-IR" b="1" dirty="0" smtClean="0">
                <a:cs typeface="B Roya" pitchFamily="2" charset="-78"/>
              </a:rPr>
              <a:t>دانش آموخته شود.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pPr algn="just">
              <a:lnSpc>
                <a:spcPct val="150000"/>
              </a:lnSpc>
              <a:buNone/>
            </a:pPr>
            <a:r>
              <a:rPr lang="fa-IR" b="1" dirty="0" smtClean="0">
                <a:cs typeface="B Roya" pitchFamily="2" charset="-78"/>
              </a:rPr>
              <a:t>دانشگاه باید رتبه های اول فارغ التحصیل با ورودی مشترک در مقطع کارشناسی را که واجد شرایط آیین نامه می باشند، </a:t>
            </a:r>
            <a:r>
              <a:rPr lang="fa-IR" b="1" u="sng" dirty="0" smtClean="0">
                <a:cs typeface="B Roya" pitchFamily="2" charset="-78"/>
              </a:rPr>
              <a:t>را بر اساس شیوه نامه جدول تخصیص امتیازها ( امتیازات آموزشی- پژوهشی و فردی و اجتماعی)، </a:t>
            </a:r>
            <a:r>
              <a:rPr lang="fa-IR" b="1" dirty="0" smtClean="0">
                <a:cs typeface="B Roya" pitchFamily="2" charset="-78"/>
              </a:rPr>
              <a:t>ارائه شده توسط واحد استعداد درخشان وزارت، امتیاز بندی نموده و امتیازات کسب شده و مستندات مربوطه </a:t>
            </a:r>
            <a:r>
              <a:rPr lang="fa-IR" b="1" dirty="0" smtClean="0">
                <a:solidFill>
                  <a:srgbClr val="FF0000"/>
                </a:solidFill>
                <a:cs typeface="B Roya" pitchFamily="2" charset="-78"/>
              </a:rPr>
              <a:t>حداکثر تا پایان مرداد ماه </a:t>
            </a:r>
            <a:r>
              <a:rPr lang="fa-IR" b="1" dirty="0" smtClean="0">
                <a:cs typeface="B Roya" pitchFamily="2" charset="-78"/>
              </a:rPr>
              <a:t>هر سال به مرکز سنجش آموزش پزشکی معرفی نماید.</a:t>
            </a:r>
          </a:p>
          <a:p>
            <a:pPr algn="just">
              <a:lnSpc>
                <a:spcPct val="150000"/>
              </a:lnSpc>
              <a:buNone/>
            </a:pPr>
            <a:r>
              <a:rPr lang="fa-IR" b="1" dirty="0" smtClean="0">
                <a:cs typeface="B Roya" pitchFamily="2" charset="-78"/>
              </a:rPr>
              <a:t>پذیرش دانشجو، بر اساس امتیازات کسب شده و الویت انتخاب رشته/محل توسط دانشجو خواهد بود.</a:t>
            </a:r>
          </a:p>
          <a:p>
            <a:pPr>
              <a:buNone/>
            </a:pP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buNone/>
            </a:pPr>
            <a:endParaRPr lang="fa-IR" dirty="0" smtClean="0">
              <a:cs typeface="B Roya" pitchFamily="2" charset="-78"/>
            </a:endParaRPr>
          </a:p>
          <a:p>
            <a:pPr algn="just">
              <a:lnSpc>
                <a:spcPct val="150000"/>
              </a:lnSpc>
            </a:pPr>
            <a:r>
              <a:rPr lang="fa-IR" b="1" dirty="0" smtClean="0">
                <a:cs typeface="B Roya" pitchFamily="2" charset="-78"/>
              </a:rPr>
              <a:t>8-2-دانشجوی ممتاز هر رشته تحصیلی(بدون آزمون) مجاز است فقط در مقطع بالاتر همان رشته (جدول رشته همنام، جدول شماره 7) به تحصیل بپردازد و در صورتی که در مقطع کارشناسی ارشد رشته </a:t>
            </a:r>
            <a:r>
              <a:rPr lang="fa-IR" b="1" dirty="0" smtClean="0">
                <a:solidFill>
                  <a:srgbClr val="00B050"/>
                </a:solidFill>
                <a:cs typeface="B Roya" pitchFamily="2" charset="-78"/>
              </a:rPr>
              <a:t>همنام </a:t>
            </a:r>
            <a:r>
              <a:rPr lang="fa-IR" b="1" dirty="0" smtClean="0">
                <a:cs typeface="B Roya" pitchFamily="2" charset="-78"/>
              </a:rPr>
              <a:t>رشته تحصیلی مقطع قبلی وجود نداشته باشد بر اساس مصوبات شورای عالی برنامه ریزی علوم پزشکی ، </a:t>
            </a:r>
            <a:r>
              <a:rPr lang="fa-IR" b="1" u="sng" dirty="0" smtClean="0">
                <a:cs typeface="B Roya" pitchFamily="2" charset="-78"/>
              </a:rPr>
              <a:t>به سهمیه 10 درصد پذیرش با آزمون تبدیل می شود. در این صورت شرکت در آزمون و کسب </a:t>
            </a:r>
            <a:r>
              <a:rPr lang="fa-IR" b="1" u="sng" dirty="0" smtClean="0">
                <a:solidFill>
                  <a:srgbClr val="FF0000"/>
                </a:solidFill>
                <a:cs typeface="B Roya" pitchFamily="2" charset="-78"/>
              </a:rPr>
              <a:t>حداقل 90% </a:t>
            </a:r>
            <a:r>
              <a:rPr lang="fa-IR" b="1" u="sng" dirty="0" smtClean="0">
                <a:cs typeface="B Roya" pitchFamily="2" charset="-78"/>
              </a:rPr>
              <a:t>نمره آخرین نفر پذیرفته شده آزاد در رشته /محل مورد تقاضا الزامی خواهد بود)</a:t>
            </a:r>
            <a:endParaRPr lang="en-US" b="1" u="sng" dirty="0" smtClean="0">
              <a:cs typeface="B Roya" pitchFamily="2" charset="-78"/>
            </a:endParaRPr>
          </a:p>
          <a:p>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pPr algn="just">
              <a:lnSpc>
                <a:spcPct val="150000"/>
              </a:lnSpc>
            </a:pPr>
            <a:r>
              <a:rPr lang="fa-IR" sz="2800" b="1" dirty="0" smtClean="0">
                <a:cs typeface="B Roya" pitchFamily="2" charset="-78"/>
              </a:rPr>
              <a:t>7-2- در هر دانشگاه اولویت پذیرش با دانشجوی رتبه اول همان دانشگاه می باشد؛ ولی در صورتی که برای پذیرش در مقطع کارشناسی ارشد در یک رشته، بیش از یک نفر از همان دانشگاه متقاضی باشد اولویت با کسی است که امتیازش بالاتر است و در صورتی که امتیازات برابر باشد معدل بالا در اولویت و اگر معدل هم برابر باشد هر دو پذیرش خواهند شد.</a:t>
            </a:r>
          </a:p>
          <a:p>
            <a:pPr algn="just">
              <a:lnSpc>
                <a:spcPct val="150000"/>
              </a:lnSpc>
            </a:pPr>
            <a:r>
              <a:rPr lang="fa-IR" sz="2800" b="1" dirty="0" smtClean="0">
                <a:cs typeface="B Roya" pitchFamily="2" charset="-78"/>
              </a:rPr>
              <a:t>- در صورت سهمیه بیش از یکنفر یا خالی ماندن ظرفیت، حداقل یک سهمیه به دانشجویان رتبه اول دیگر دانشگاه ها اختصاص می یابد.</a:t>
            </a:r>
            <a:endParaRPr lang="fa-I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09600"/>
            <a:ext cx="8229600" cy="5473891"/>
          </a:xfrm>
        </p:spPr>
        <p:txBody>
          <a:bodyPr>
            <a:normAutofit fontScale="92500"/>
          </a:bodyPr>
          <a:lstStyle/>
          <a:p>
            <a:pPr algn="just">
              <a:lnSpc>
                <a:spcPct val="150000"/>
              </a:lnSpc>
              <a:buNone/>
            </a:pPr>
            <a:r>
              <a:rPr lang="fa-IR" sz="2500" b="1" u="sng" dirty="0" smtClean="0">
                <a:solidFill>
                  <a:srgbClr val="00B050"/>
                </a:solidFill>
                <a:cs typeface="B Roya" pitchFamily="2" charset="-78"/>
              </a:rPr>
              <a:t>4-2-</a:t>
            </a:r>
            <a:r>
              <a:rPr lang="fa-IR" sz="2500" b="1" dirty="0" smtClean="0">
                <a:cs typeface="B Roya" pitchFamily="2" charset="-78"/>
              </a:rPr>
              <a:t>در صورتی که به علت نحوه ارائه واحد های درسی توسط دانشگاه ها مدت زمان تحصیل دانشجویان یک دوره، افزایش یابد با ارائه تاییدیه از معاون آموزشی دانشگاه، یک نیمسال تحصیلی به مدت معمول تحصیل اضافه خواهد شد</a:t>
            </a:r>
            <a:r>
              <a:rPr lang="fa-IR" sz="2500" b="1" dirty="0" smtClean="0">
                <a:cs typeface="B Roya" pitchFamily="2" charset="-78"/>
              </a:rPr>
              <a:t>.</a:t>
            </a:r>
          </a:p>
          <a:p>
            <a:pPr algn="just">
              <a:lnSpc>
                <a:spcPct val="150000"/>
              </a:lnSpc>
              <a:buNone/>
            </a:pPr>
            <a:endParaRPr lang="fa-IR" sz="2500" b="1" dirty="0" smtClean="0">
              <a:cs typeface="B Roya" pitchFamily="2" charset="-78"/>
            </a:endParaRPr>
          </a:p>
          <a:p>
            <a:pPr algn="just">
              <a:lnSpc>
                <a:spcPct val="150000"/>
              </a:lnSpc>
              <a:buNone/>
            </a:pPr>
            <a:r>
              <a:rPr lang="fa-IR" sz="2500" b="1" dirty="0">
                <a:solidFill>
                  <a:srgbClr val="00B050"/>
                </a:solidFill>
                <a:cs typeface="B Roya" pitchFamily="2" charset="-78"/>
              </a:rPr>
              <a:t>5-2-</a:t>
            </a:r>
            <a:r>
              <a:rPr lang="fa-IR" sz="2500" b="1" dirty="0">
                <a:cs typeface="B Roya" pitchFamily="2" charset="-78"/>
              </a:rPr>
              <a:t>در مواردی که زمان فارغ التحصیلی </a:t>
            </a:r>
            <a:r>
              <a:rPr lang="fa-IR" sz="2500" b="1" dirty="0" smtClean="0">
                <a:cs typeface="B Roya" pitchFamily="2" charset="-78"/>
              </a:rPr>
              <a:t>متقاضی، </a:t>
            </a:r>
            <a:r>
              <a:rPr lang="fa-IR" sz="2500" b="1" dirty="0">
                <a:cs typeface="B Roya" pitchFamily="2" charset="-78"/>
              </a:rPr>
              <a:t>به دلایل موجه که مورد تایید معاونت آموزشی دانشگاه باشد(از قبیل </a:t>
            </a:r>
            <a:r>
              <a:rPr lang="fa-IR" sz="2500" b="1" dirty="0" smtClean="0">
                <a:cs typeface="B Roya" pitchFamily="2" charset="-78"/>
              </a:rPr>
              <a:t>بیماری و</a:t>
            </a:r>
            <a:r>
              <a:rPr lang="fa-IR" sz="2500" b="1" dirty="0">
                <a:cs typeface="B Roya" pitchFamily="2" charset="-78"/>
              </a:rPr>
              <a:t>....)به تعویق افتد حداکثر تا یک نیمسال تحصیلی به </a:t>
            </a:r>
            <a:r>
              <a:rPr lang="fa-IR" sz="2500" b="1" dirty="0" smtClean="0">
                <a:cs typeface="B Roya" pitchFamily="2" charset="-78"/>
              </a:rPr>
              <a:t>مدت معمول او </a:t>
            </a:r>
            <a:r>
              <a:rPr lang="fa-IR" sz="2500" b="1" dirty="0">
                <a:cs typeface="B Roya" pitchFamily="2" charset="-78"/>
              </a:rPr>
              <a:t>اضافه می گردد(مرخصی زایمان دو نیمسال می </a:t>
            </a:r>
            <a:r>
              <a:rPr lang="fa-IR" sz="2500" b="1" dirty="0" smtClean="0">
                <a:cs typeface="B Roya" pitchFamily="2" charset="-78"/>
              </a:rPr>
              <a:t>باشد) و </a:t>
            </a:r>
            <a:r>
              <a:rPr lang="fa-IR" sz="2500" b="1" dirty="0">
                <a:cs typeface="B Roya" pitchFamily="2" charset="-78"/>
              </a:rPr>
              <a:t>در این صورت </a:t>
            </a:r>
            <a:r>
              <a:rPr lang="fa-IR" sz="2500" b="1" dirty="0" smtClean="0">
                <a:solidFill>
                  <a:schemeClr val="accent2"/>
                </a:solidFill>
                <a:cs typeface="B Roya" pitchFamily="2" charset="-78"/>
              </a:rPr>
              <a:t>رتبه </a:t>
            </a:r>
            <a:r>
              <a:rPr lang="fa-IR" sz="2500" b="1" dirty="0">
                <a:solidFill>
                  <a:schemeClr val="accent2"/>
                </a:solidFill>
                <a:cs typeface="B Roya" pitchFamily="2" charset="-78"/>
              </a:rPr>
              <a:t>وی با گروهی </a:t>
            </a:r>
            <a:r>
              <a:rPr lang="fa-IR" sz="2500" b="1" dirty="0" smtClean="0">
                <a:solidFill>
                  <a:schemeClr val="accent2"/>
                </a:solidFill>
                <a:cs typeface="B Roya" pitchFamily="2" charset="-78"/>
              </a:rPr>
              <a:t>که </a:t>
            </a:r>
            <a:r>
              <a:rPr lang="fa-IR" sz="2500" b="1" u="sng" dirty="0" smtClean="0">
                <a:solidFill>
                  <a:schemeClr val="accent2"/>
                </a:solidFill>
                <a:cs typeface="B Roya" pitchFamily="2" charset="-78"/>
              </a:rPr>
              <a:t>اکثر(بیش از 50 درصد) </a:t>
            </a:r>
            <a:r>
              <a:rPr lang="fa-IR" sz="2500" b="1" dirty="0" smtClean="0">
                <a:solidFill>
                  <a:schemeClr val="accent2"/>
                </a:solidFill>
                <a:cs typeface="B Roya" pitchFamily="2" charset="-78"/>
              </a:rPr>
              <a:t>واحد هایش را با آنها گذرانده است محاسبه و مقایسه می گردد.</a:t>
            </a: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1846</TotalTime>
  <Words>2164</Words>
  <Application>Microsoft Office PowerPoint</Application>
  <PresentationFormat>On-screen Show (4:3)</PresentationFormat>
  <Paragraphs>115</Paragraphs>
  <Slides>27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2  Titr</vt:lpstr>
      <vt:lpstr>Arial</vt:lpstr>
      <vt:lpstr>B Nazanin</vt:lpstr>
      <vt:lpstr>B Roya</vt:lpstr>
      <vt:lpstr>B Titr</vt:lpstr>
      <vt:lpstr>Calibri</vt:lpstr>
      <vt:lpstr>Lucida Sans Unicode</vt:lpstr>
      <vt:lpstr>Verdana</vt:lpstr>
      <vt:lpstr>Wingdings 2</vt:lpstr>
      <vt:lpstr>Wingdings 3</vt:lpstr>
      <vt:lpstr>Concourse</vt:lpstr>
      <vt:lpstr>PowerPoint Presentation</vt:lpstr>
      <vt:lpstr>آیین نامه تسهیل، ادامه تحصیل دانشجویان ممتاز و استعداد درخشان به مقاطع بالاتر(جدید،اجرا از سال 1402-1403)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مدت مجاز تحصیل: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ASGARI</dc:creator>
  <cp:lastModifiedBy>arab</cp:lastModifiedBy>
  <cp:revision>209</cp:revision>
  <dcterms:created xsi:type="dcterms:W3CDTF">2006-08-16T00:00:00Z</dcterms:created>
  <dcterms:modified xsi:type="dcterms:W3CDTF">2022-11-27T06:11:49Z</dcterms:modified>
</cp:coreProperties>
</file>